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2"/>
  </p:notesMasterIdLst>
  <p:handoutMasterIdLst>
    <p:handoutMasterId r:id="rId148"/>
  </p:handoutMasterIdLst>
  <p:sldIdLst>
    <p:sldId id="1113" r:id="rId3"/>
    <p:sldId id="1468" r:id="rId4"/>
    <p:sldId id="1469" r:id="rId5"/>
    <p:sldId id="1470" r:id="rId6"/>
    <p:sldId id="1481" r:id="rId7"/>
    <p:sldId id="1484" r:id="rId8"/>
    <p:sldId id="1483" r:id="rId9"/>
    <p:sldId id="1482" r:id="rId10"/>
    <p:sldId id="1471" r:id="rId11"/>
    <p:sldId id="1472" r:id="rId12"/>
    <p:sldId id="1473" r:id="rId13"/>
    <p:sldId id="1474" r:id="rId14"/>
    <p:sldId id="1475" r:id="rId15"/>
    <p:sldId id="1476" r:id="rId16"/>
    <p:sldId id="1478" r:id="rId17"/>
    <p:sldId id="1479" r:id="rId18"/>
    <p:sldId id="1480" r:id="rId19"/>
    <p:sldId id="1114" r:id="rId20"/>
    <p:sldId id="1609" r:id="rId21"/>
    <p:sldId id="1611" r:id="rId22"/>
    <p:sldId id="1125" r:id="rId23"/>
    <p:sldId id="1199" r:id="rId24"/>
    <p:sldId id="1215" r:id="rId25"/>
    <p:sldId id="1216" r:id="rId26"/>
    <p:sldId id="1217" r:id="rId27"/>
    <p:sldId id="1218" r:id="rId28"/>
    <p:sldId id="1128" r:id="rId29"/>
    <p:sldId id="1129" r:id="rId30"/>
    <p:sldId id="1130" r:id="rId31"/>
    <p:sldId id="1137" r:id="rId32"/>
    <p:sldId id="1219" r:id="rId33"/>
    <p:sldId id="498" r:id="rId34"/>
    <p:sldId id="500" r:id="rId35"/>
    <p:sldId id="574" r:id="rId36"/>
    <p:sldId id="501" r:id="rId37"/>
    <p:sldId id="1877" r:id="rId38"/>
    <p:sldId id="1878" r:id="rId39"/>
    <p:sldId id="1880" r:id="rId40"/>
    <p:sldId id="1879" r:id="rId41"/>
    <p:sldId id="552" r:id="rId42"/>
    <p:sldId id="553" r:id="rId43"/>
    <p:sldId id="1139" r:id="rId44"/>
    <p:sldId id="554" r:id="rId45"/>
    <p:sldId id="502" r:id="rId46"/>
    <p:sldId id="503" r:id="rId47"/>
    <p:sldId id="505" r:id="rId48"/>
    <p:sldId id="504" r:id="rId49"/>
    <p:sldId id="506" r:id="rId50"/>
    <p:sldId id="640" r:id="rId51"/>
    <p:sldId id="641" r:id="rId53"/>
    <p:sldId id="643" r:id="rId54"/>
    <p:sldId id="671" r:id="rId55"/>
    <p:sldId id="1138" r:id="rId56"/>
    <p:sldId id="1724" r:id="rId57"/>
    <p:sldId id="1725" r:id="rId58"/>
    <p:sldId id="644" r:id="rId59"/>
    <p:sldId id="672" r:id="rId60"/>
    <p:sldId id="725" r:id="rId61"/>
    <p:sldId id="726" r:id="rId62"/>
    <p:sldId id="1111" r:id="rId63"/>
    <p:sldId id="401" r:id="rId64"/>
    <p:sldId id="455" r:id="rId65"/>
    <p:sldId id="456" r:id="rId66"/>
    <p:sldId id="457" r:id="rId67"/>
    <p:sldId id="715" r:id="rId68"/>
    <p:sldId id="716" r:id="rId69"/>
    <p:sldId id="1112" r:id="rId70"/>
    <p:sldId id="701" r:id="rId71"/>
    <p:sldId id="702" r:id="rId72"/>
    <p:sldId id="728" r:id="rId73"/>
    <p:sldId id="1386" r:id="rId74"/>
    <p:sldId id="1809" r:id="rId75"/>
    <p:sldId id="1810" r:id="rId76"/>
    <p:sldId id="257" r:id="rId77"/>
    <p:sldId id="290" r:id="rId78"/>
    <p:sldId id="258" r:id="rId79"/>
    <p:sldId id="259" r:id="rId80"/>
    <p:sldId id="260" r:id="rId81"/>
    <p:sldId id="261" r:id="rId82"/>
    <p:sldId id="1140" r:id="rId83"/>
    <p:sldId id="1141" r:id="rId84"/>
    <p:sldId id="1133" r:id="rId85"/>
    <p:sldId id="1134" r:id="rId86"/>
    <p:sldId id="1135" r:id="rId87"/>
    <p:sldId id="1142" r:id="rId88"/>
    <p:sldId id="1143" r:id="rId89"/>
    <p:sldId id="1144" r:id="rId90"/>
    <p:sldId id="1145" r:id="rId91"/>
    <p:sldId id="1146" r:id="rId92"/>
    <p:sldId id="717" r:id="rId93"/>
    <p:sldId id="718" r:id="rId94"/>
    <p:sldId id="1100" r:id="rId95"/>
    <p:sldId id="1101" r:id="rId96"/>
    <p:sldId id="1103" r:id="rId97"/>
    <p:sldId id="1104" r:id="rId98"/>
    <p:sldId id="1109" r:id="rId99"/>
    <p:sldId id="1295" r:id="rId100"/>
    <p:sldId id="1296" r:id="rId101"/>
    <p:sldId id="1297" r:id="rId102"/>
    <p:sldId id="1319" r:id="rId103"/>
    <p:sldId id="1321" r:id="rId104"/>
    <p:sldId id="1348" r:id="rId105"/>
    <p:sldId id="1349" r:id="rId106"/>
    <p:sldId id="1350" r:id="rId107"/>
    <p:sldId id="1351" r:id="rId108"/>
    <p:sldId id="1352" r:id="rId109"/>
    <p:sldId id="1353" r:id="rId110"/>
    <p:sldId id="1354" r:id="rId111"/>
    <p:sldId id="1355" r:id="rId112"/>
    <p:sldId id="1358" r:id="rId113"/>
    <p:sldId id="1359" r:id="rId114"/>
    <p:sldId id="1322" r:id="rId115"/>
    <p:sldId id="1320" r:id="rId116"/>
    <p:sldId id="1315" r:id="rId117"/>
    <p:sldId id="1316" r:id="rId118"/>
    <p:sldId id="1317" r:id="rId119"/>
    <p:sldId id="1318" r:id="rId120"/>
    <p:sldId id="1206" r:id="rId121"/>
    <p:sldId id="1207" r:id="rId122"/>
    <p:sldId id="1208" r:id="rId123"/>
    <p:sldId id="1209" r:id="rId124"/>
    <p:sldId id="1210" r:id="rId125"/>
    <p:sldId id="1211" r:id="rId126"/>
    <p:sldId id="1452" r:id="rId127"/>
    <p:sldId id="1453" r:id="rId128"/>
    <p:sldId id="1984" r:id="rId129"/>
    <p:sldId id="1985" r:id="rId130"/>
    <p:sldId id="1986" r:id="rId131"/>
    <p:sldId id="1987" r:id="rId132"/>
    <p:sldId id="1988" r:id="rId133"/>
    <p:sldId id="1147" r:id="rId134"/>
    <p:sldId id="1148" r:id="rId135"/>
    <p:sldId id="1212" r:id="rId136"/>
    <p:sldId id="1213" r:id="rId137"/>
    <p:sldId id="1214" r:id="rId138"/>
    <p:sldId id="1310" r:id="rId139"/>
    <p:sldId id="1312" r:id="rId140"/>
    <p:sldId id="1313" r:id="rId141"/>
    <p:sldId id="1326" r:id="rId142"/>
    <p:sldId id="1327" r:id="rId143"/>
    <p:sldId id="1328" r:id="rId144"/>
    <p:sldId id="1329" r:id="rId145"/>
    <p:sldId id="1330" r:id="rId146"/>
    <p:sldId id="515" r:id="rId147"/>
  </p:sldIdLst>
  <p:sldSz cx="12192000" cy="6858000"/>
  <p:notesSz cx="6858000" cy="9144000"/>
  <p:custDataLst>
    <p:tags r:id="rId1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3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notesMaster" Target="notesMasters/notesMaster1.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2" Type="http://schemas.openxmlformats.org/officeDocument/2006/relationships/tags" Target="tags/tag9.xml"/><Relationship Id="rId151" Type="http://schemas.openxmlformats.org/officeDocument/2006/relationships/tableStyles" Target="tableStyles.xml"/><Relationship Id="rId150" Type="http://schemas.openxmlformats.org/officeDocument/2006/relationships/viewProps" Target="viewProps.xml"/><Relationship Id="rId15" Type="http://schemas.openxmlformats.org/officeDocument/2006/relationships/slide" Target="slides/slide13.xml"/><Relationship Id="rId149" Type="http://schemas.openxmlformats.org/officeDocument/2006/relationships/presProps" Target="presProps.xml"/><Relationship Id="rId148" Type="http://schemas.openxmlformats.org/officeDocument/2006/relationships/handoutMaster" Target="handoutMasters/handoutMaster1.xml"/><Relationship Id="rId147" Type="http://schemas.openxmlformats.org/officeDocument/2006/relationships/slide" Target="slides/slide144.xml"/><Relationship Id="rId146" Type="http://schemas.openxmlformats.org/officeDocument/2006/relationships/slide" Target="slides/slide143.xml"/><Relationship Id="rId145" Type="http://schemas.openxmlformats.org/officeDocument/2006/relationships/slide" Target="slides/slide142.xml"/><Relationship Id="rId144" Type="http://schemas.openxmlformats.org/officeDocument/2006/relationships/slide" Target="slides/slide141.xml"/><Relationship Id="rId143" Type="http://schemas.openxmlformats.org/officeDocument/2006/relationships/slide" Target="slides/slide140.xml"/><Relationship Id="rId142" Type="http://schemas.openxmlformats.org/officeDocument/2006/relationships/slide" Target="slides/slide139.xml"/><Relationship Id="rId141" Type="http://schemas.openxmlformats.org/officeDocument/2006/relationships/slide" Target="slides/slide138.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slide" Target="slides/slide111.xml"/><Relationship Id="rId113" Type="http://schemas.openxmlformats.org/officeDocument/2006/relationships/slide" Target="slides/slide110.xml"/><Relationship Id="rId112" Type="http://schemas.openxmlformats.org/officeDocument/2006/relationships/slide" Target="slides/slide109.xml"/><Relationship Id="rId111" Type="http://schemas.openxmlformats.org/officeDocument/2006/relationships/slide" Target="slides/slide108.xml"/><Relationship Id="rId110" Type="http://schemas.openxmlformats.org/officeDocument/2006/relationships/slide" Target="slides/slide107.xml"/><Relationship Id="rId11" Type="http://schemas.openxmlformats.org/officeDocument/2006/relationships/slide" Target="slides/slide9.xml"/><Relationship Id="rId109" Type="http://schemas.openxmlformats.org/officeDocument/2006/relationships/slide" Target="slides/slide106.xml"/><Relationship Id="rId108" Type="http://schemas.openxmlformats.org/officeDocument/2006/relationships/slide" Target="slides/slide105.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image" Target="../media/image34.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44412-7111-42C6-9635-DDAC5ED89A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7D8F5-B6DA-4699-B204-778FC1FBC9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7D8F5-B6DA-4699-B204-778FC1FBC9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EF9A3-8F23-4E26-8945-3A1C9CB40D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4CAB8-CE4A-48EC-BAA0-6A376B28B06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tags" Target="../tags/tag5.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6" Type="http://schemas.openxmlformats.org/officeDocument/2006/relationships/vmlDrawing" Target="../drawings/vmlDrawing1.vml"/><Relationship Id="rId5" Type="http://schemas.openxmlformats.org/officeDocument/2006/relationships/slideLayout" Target="../slideLayouts/slideLayout2.xml"/><Relationship Id="rId4" Type="http://schemas.openxmlformats.org/officeDocument/2006/relationships/image" Target="../media/image35.wmf"/><Relationship Id="rId3" Type="http://schemas.openxmlformats.org/officeDocument/2006/relationships/oleObject" Target="../embeddings/oleObject2.bin"/><Relationship Id="rId2" Type="http://schemas.openxmlformats.org/officeDocument/2006/relationships/image" Target="../media/image34.wmf"/><Relationship Id="rId1" Type="http://schemas.openxmlformats.org/officeDocument/2006/relationships/oleObject" Target="../embeddings/oleObject1.bin"/></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1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png"/></Relationships>
</file>

<file path=ppt/slides/_rels/slide1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1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tags" Target="../tags/tag6.xml"/></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1.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3.pn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44.wmf"/><Relationship Id="rId1" Type="http://schemas.openxmlformats.org/officeDocument/2006/relationships/oleObject" Target="../embeddings/oleObject3.bin"/></Relationships>
</file>

<file path=ppt/slides/_rels/slide1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13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7.png"/><Relationship Id="rId3" Type="http://schemas.openxmlformats.org/officeDocument/2006/relationships/tags" Target="../tags/tag8.xml"/><Relationship Id="rId2" Type="http://schemas.openxmlformats.org/officeDocument/2006/relationships/image" Target="../media/image46.png"/><Relationship Id="rId1" Type="http://schemas.openxmlformats.org/officeDocument/2006/relationships/tags" Target="../tags/tag7.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49.wmf"/><Relationship Id="rId1" Type="http://schemas.openxmlformats.org/officeDocument/2006/relationships/oleObject" Target="../embeddings/oleObject4.bin"/></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9.png"/><Relationship Id="rId3" Type="http://schemas.openxmlformats.org/officeDocument/2006/relationships/tags" Target="../tags/tag2.xml"/><Relationship Id="rId2" Type="http://schemas.openxmlformats.org/officeDocument/2006/relationships/image" Target="../media/image8.png"/><Relationship Id="rId1" Type="http://schemas.openxmlformats.org/officeDocument/2006/relationships/tags" Target="../tags/tag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pn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6.png"/><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8.png"/><Relationship Id="rId1" Type="http://schemas.openxmlformats.org/officeDocument/2006/relationships/tags" Target="../tags/tag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GIF"/></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树上问题</a:t>
            </a:r>
            <a:endParaRPr lang="zh-CN" altLang="en-US" dirty="0"/>
          </a:p>
        </p:txBody>
      </p:sp>
      <p:sp>
        <p:nvSpPr>
          <p:cNvPr id="3" name="副标题 2"/>
          <p:cNvSpPr>
            <a:spLocks noGrp="1"/>
          </p:cNvSpPr>
          <p:nvPr>
            <p:ph type="subTitle" idx="1"/>
          </p:nvPr>
        </p:nvSpPr>
        <p:spPr/>
        <p:txBody>
          <a:bodyPr/>
          <a:lstStyle/>
          <a:p>
            <a:r>
              <a:rPr lang="zh-CN" altLang="en-US" dirty="0"/>
              <a:t>成都七中 </a:t>
            </a:r>
            <a:r>
              <a:rPr lang="en-US" altLang="zh-CN" dirty="0"/>
              <a:t>nzhtl1477</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0355" name="内容占位符 2"/>
          <p:cNvSpPr>
            <a:spLocks noGrp="1"/>
          </p:cNvSpPr>
          <p:nvPr>
            <p:ph idx="1"/>
          </p:nvPr>
        </p:nvSpPr>
        <p:spPr/>
        <p:txBody>
          <a:bodyPr vert="horz" wrap="square" lIns="91440" tIns="45720" rIns="91440" bIns="45720" anchor="t" anchorCtr="0"/>
          <a:p>
            <a:r>
              <a:rPr lang="zh-CN" altLang="en-US" dirty="0"/>
              <a:t>发现这个操作其实就是</a:t>
            </a:r>
            <a:endParaRPr lang="en-US" altLang="zh-CN" dirty="0"/>
          </a:p>
          <a:p>
            <a:r>
              <a:rPr lang="zh-CN" altLang="en-US" dirty="0"/>
              <a:t>把</a:t>
            </a:r>
            <a:r>
              <a:rPr lang="en-US" altLang="zh-CN" dirty="0"/>
              <a:t>x</a:t>
            </a:r>
            <a:r>
              <a:rPr lang="zh-CN" altLang="en-US" dirty="0"/>
              <a:t>子树中距离</a:t>
            </a:r>
            <a:r>
              <a:rPr lang="en-US" altLang="zh-CN" dirty="0"/>
              <a:t>x</a:t>
            </a:r>
            <a:r>
              <a:rPr lang="zh-CN" altLang="en-US" dirty="0"/>
              <a:t>偶数的</a:t>
            </a:r>
            <a:r>
              <a:rPr lang="en-US" altLang="zh-CN" dirty="0"/>
              <a:t>+v</a:t>
            </a:r>
            <a:r>
              <a:rPr lang="zh-CN" altLang="en-US" dirty="0"/>
              <a:t>，距离</a:t>
            </a:r>
            <a:r>
              <a:rPr lang="en-US" altLang="zh-CN" dirty="0"/>
              <a:t>x</a:t>
            </a:r>
            <a:r>
              <a:rPr lang="zh-CN" altLang="en-US" dirty="0"/>
              <a:t>奇数的</a:t>
            </a:r>
            <a:r>
              <a:rPr lang="en-US" altLang="zh-CN" dirty="0"/>
              <a:t>-v</a:t>
            </a:r>
            <a:endParaRPr lang="en-US" altLang="zh-CN" dirty="0"/>
          </a:p>
          <a:p>
            <a:r>
              <a:rPr lang="zh-CN" altLang="en-US" dirty="0"/>
              <a:t>设</a:t>
            </a:r>
            <a:r>
              <a:rPr lang="en-US" altLang="zh-CN" dirty="0"/>
              <a:t>x</a:t>
            </a:r>
            <a:r>
              <a:rPr lang="zh-CN" altLang="en-US" dirty="0"/>
              <a:t>的深度为</a:t>
            </a:r>
            <a:r>
              <a:rPr lang="en-US" altLang="zh-CN" dirty="0"/>
              <a:t>dep[x]</a:t>
            </a:r>
            <a:endParaRPr lang="en-US" altLang="zh-CN" dirty="0"/>
          </a:p>
          <a:p>
            <a:r>
              <a:rPr lang="zh-CN" altLang="en-US" dirty="0"/>
              <a:t>即等价于深度与</a:t>
            </a:r>
            <a:r>
              <a:rPr lang="en-US" altLang="zh-CN" dirty="0"/>
              <a:t>dep[x]</a:t>
            </a:r>
            <a:r>
              <a:rPr lang="zh-CN" altLang="en-US" dirty="0"/>
              <a:t>同样的奇偶性的点</a:t>
            </a:r>
            <a:r>
              <a:rPr lang="en-US" altLang="zh-CN" dirty="0"/>
              <a:t>+v</a:t>
            </a:r>
            <a:r>
              <a:rPr lang="zh-CN" altLang="en-US" dirty="0"/>
              <a:t>，不同样的</a:t>
            </a:r>
            <a:r>
              <a:rPr lang="en-US" altLang="zh-CN" dirty="0"/>
              <a:t>-v</a:t>
            </a:r>
            <a:endParaRPr lang="zh-CN" altLang="en-US"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t>
            </a:r>
            <a:r>
              <a:rPr lang="en-US" altLang="zh-CN"/>
              <a:t>OJ6498. 「雅礼集训 2018 Day2」农民</a:t>
            </a:r>
            <a:endParaRPr lang="en-US" altLang="zh-CN"/>
          </a:p>
        </p:txBody>
      </p:sp>
      <p:pic>
        <p:nvPicPr>
          <p:cNvPr id="4" name="图片 3" descr="JJBX]DG5~%PSU3LG9XVB{9T"/>
          <p:cNvPicPr>
            <a:picLocks noChangeAspect="1"/>
          </p:cNvPicPr>
          <p:nvPr>
            <p:custDataLst>
              <p:tags r:id="rId1"/>
            </p:custDataLst>
          </p:nvPr>
        </p:nvPicPr>
        <p:blipFill>
          <a:blip r:embed="rId2"/>
          <a:stretch>
            <a:fillRect/>
          </a:stretch>
        </p:blipFill>
        <p:spPr>
          <a:xfrm>
            <a:off x="352425" y="1292860"/>
            <a:ext cx="11753850" cy="4467225"/>
          </a:xfrm>
          <a:prstGeom prst="rect">
            <a:avLst/>
          </a:prstGeom>
        </p:spPr>
      </p:pic>
      <p:pic>
        <p:nvPicPr>
          <p:cNvPr id="6" name="内容占位符 5"/>
          <p:cNvPicPr>
            <a:picLocks noChangeAspect="1"/>
          </p:cNvPicPr>
          <p:nvPr>
            <p:ph idx="1"/>
          </p:nvPr>
        </p:nvPicPr>
        <p:blipFill>
          <a:blip r:embed="rId3"/>
          <a:stretch>
            <a:fillRect/>
          </a:stretch>
        </p:blipFill>
        <p:spPr>
          <a:xfrm>
            <a:off x="438150" y="5707380"/>
            <a:ext cx="4601210" cy="1321435"/>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CF536E </a:t>
            </a:r>
            <a:r>
              <a:rPr lang="en-US" altLang="zh-CN" dirty="0" err="1"/>
              <a:t>Tavas</a:t>
            </a:r>
            <a:r>
              <a:rPr lang="en-US" altLang="zh-CN" dirty="0"/>
              <a:t> on the Path</a:t>
            </a:r>
            <a:endParaRPr lang="zh-CN" altLang="en-US" dirty="0"/>
          </a:p>
        </p:txBody>
      </p:sp>
      <p:sp>
        <p:nvSpPr>
          <p:cNvPr id="3" name="内容占位符 2"/>
          <p:cNvSpPr>
            <a:spLocks noGrp="1"/>
          </p:cNvSpPr>
          <p:nvPr>
            <p:ph idx="1"/>
          </p:nvPr>
        </p:nvSpPr>
        <p:spPr/>
        <p:txBody>
          <a:bodyPr/>
          <a:lstStyle/>
          <a:p>
            <a:r>
              <a:rPr lang="zh-CN" altLang="en-US" dirty="0"/>
              <a:t>给定一棵</a:t>
            </a:r>
            <a:r>
              <a:rPr lang="en-US" altLang="zh-CN" dirty="0"/>
              <a:t>n</a:t>
            </a:r>
            <a:r>
              <a:rPr lang="zh-CN" altLang="en-US" dirty="0"/>
              <a:t>个节点的树，每条边有边权。</a:t>
            </a:r>
            <a:endParaRPr lang="en-US" altLang="zh-CN" dirty="0"/>
          </a:p>
          <a:p>
            <a:r>
              <a:rPr lang="zh-CN" altLang="en-US" dirty="0"/>
              <a:t>有</a:t>
            </a:r>
            <a:r>
              <a:rPr lang="en-US" altLang="zh-CN" dirty="0"/>
              <a:t>m</a:t>
            </a:r>
            <a:r>
              <a:rPr lang="zh-CN" altLang="en-US" dirty="0"/>
              <a:t>个询问，形式为</a:t>
            </a:r>
            <a:r>
              <a:rPr lang="en-US" altLang="zh-CN" dirty="0"/>
              <a:t>(</a:t>
            </a:r>
            <a:r>
              <a:rPr lang="en-US" altLang="zh-CN" dirty="0" err="1"/>
              <a:t>u,v,l</a:t>
            </a:r>
            <a:r>
              <a:rPr lang="en-US" altLang="zh-CN" dirty="0"/>
              <a:t>)</a:t>
            </a:r>
            <a:r>
              <a:rPr lang="zh-CN" altLang="en-US" dirty="0"/>
              <a:t>，求</a:t>
            </a:r>
            <a:r>
              <a:rPr lang="en-US" altLang="zh-CN" dirty="0"/>
              <a:t>u</a:t>
            </a:r>
            <a:r>
              <a:rPr lang="zh-CN" altLang="en-US" dirty="0"/>
              <a:t>到</a:t>
            </a:r>
            <a:r>
              <a:rPr lang="en-US" altLang="zh-CN" dirty="0"/>
              <a:t>v</a:t>
            </a:r>
            <a:r>
              <a:rPr lang="zh-CN" altLang="en-US" dirty="0"/>
              <a:t>的路径，假设长度为</a:t>
            </a:r>
            <a:r>
              <a:rPr lang="en-US" altLang="zh-CN" dirty="0"/>
              <a:t>p</a:t>
            </a:r>
            <a:r>
              <a:rPr lang="zh-CN" altLang="en-US" dirty="0"/>
              <a:t>，第</a:t>
            </a:r>
            <a:r>
              <a:rPr lang="en-US" altLang="zh-CN" dirty="0" err="1"/>
              <a:t>i</a:t>
            </a:r>
            <a:r>
              <a:rPr lang="zh-CN" altLang="en-US" dirty="0"/>
              <a:t>条边权值为</a:t>
            </a:r>
            <a:r>
              <a:rPr lang="en-US" altLang="zh-CN" dirty="0"/>
              <a:t>xi</a:t>
            </a:r>
            <a:r>
              <a:rPr lang="zh-CN" altLang="en-US" dirty="0"/>
              <a:t>，构造一个长度为</a:t>
            </a:r>
            <a:r>
              <a:rPr lang="en-US" altLang="zh-CN" dirty="0"/>
              <a:t>p</a:t>
            </a:r>
            <a:r>
              <a:rPr lang="zh-CN" altLang="en-US" dirty="0"/>
              <a:t>的</a:t>
            </a:r>
            <a:r>
              <a:rPr lang="en-US" altLang="zh-CN" dirty="0"/>
              <a:t>01</a:t>
            </a:r>
            <a:r>
              <a:rPr lang="zh-CN" altLang="en-US" dirty="0"/>
              <a:t>串</a:t>
            </a:r>
            <a:r>
              <a:rPr lang="en-US" altLang="zh-CN" dirty="0"/>
              <a:t>s</a:t>
            </a:r>
            <a:r>
              <a:rPr lang="zh-CN" altLang="en-US" dirty="0"/>
              <a:t>，如果</a:t>
            </a:r>
            <a:r>
              <a:rPr lang="en-US" altLang="zh-CN" dirty="0"/>
              <a:t>xi&gt;=l</a:t>
            </a:r>
            <a:r>
              <a:rPr lang="zh-CN" altLang="en-US" dirty="0"/>
              <a:t>，那么</a:t>
            </a:r>
            <a:r>
              <a:rPr lang="en-US" altLang="zh-CN" dirty="0" err="1"/>
              <a:t>si</a:t>
            </a:r>
            <a:r>
              <a:rPr lang="en-US" altLang="zh-CN" dirty="0"/>
              <a:t>=1</a:t>
            </a:r>
            <a:r>
              <a:rPr lang="zh-CN" altLang="en-US" dirty="0"/>
              <a:t>，否则</a:t>
            </a:r>
            <a:r>
              <a:rPr lang="en-US" altLang="zh-CN" dirty="0" err="1"/>
              <a:t>si</a:t>
            </a:r>
            <a:r>
              <a:rPr lang="en-US" altLang="zh-CN" dirty="0"/>
              <a:t>=0</a:t>
            </a:r>
            <a:r>
              <a:rPr lang="zh-CN" altLang="en-US" dirty="0"/>
              <a:t>。</a:t>
            </a:r>
            <a:endParaRPr lang="en-US" altLang="zh-CN" dirty="0"/>
          </a:p>
          <a:p>
            <a:r>
              <a:rPr lang="zh-CN" altLang="en-US" dirty="0"/>
              <a:t>对于得到的串</a:t>
            </a:r>
            <a:r>
              <a:rPr lang="en-US" altLang="zh-CN" dirty="0"/>
              <a:t>s</a:t>
            </a:r>
            <a:r>
              <a:rPr lang="zh-CN" altLang="en-US" dirty="0"/>
              <a:t>，假设它有</a:t>
            </a:r>
            <a:r>
              <a:rPr lang="en-US" altLang="zh-CN" dirty="0"/>
              <a:t>k</a:t>
            </a:r>
            <a:r>
              <a:rPr lang="zh-CN" altLang="en-US" dirty="0"/>
              <a:t>段连续的</a:t>
            </a:r>
            <a:r>
              <a:rPr lang="en-US" altLang="zh-CN" dirty="0"/>
              <a:t>1</a:t>
            </a:r>
            <a:r>
              <a:rPr lang="zh-CN" altLang="en-US" dirty="0"/>
              <a:t>，第</a:t>
            </a:r>
            <a:r>
              <a:rPr lang="en-US" altLang="zh-CN" dirty="0" err="1"/>
              <a:t>i</a:t>
            </a:r>
            <a:r>
              <a:rPr lang="zh-CN" altLang="en-US" dirty="0"/>
              <a:t>段长度为</a:t>
            </a:r>
            <a:r>
              <a:rPr lang="en-US" altLang="zh-CN" dirty="0"/>
              <a:t>pi</a:t>
            </a:r>
            <a:r>
              <a:rPr lang="zh-CN" altLang="en-US" dirty="0"/>
              <a:t>，那么要你输出所有</a:t>
            </a:r>
            <a:r>
              <a:rPr lang="en-US" altLang="zh-CN" dirty="0"/>
              <a:t>f[pi]</a:t>
            </a:r>
            <a:r>
              <a:rPr lang="zh-CN" altLang="en-US" dirty="0"/>
              <a:t>的和，其中</a:t>
            </a:r>
            <a:r>
              <a:rPr lang="en-US" altLang="zh-CN" dirty="0"/>
              <a:t>f</a:t>
            </a:r>
            <a:r>
              <a:rPr lang="zh-CN" altLang="en-US" dirty="0"/>
              <a:t>数组一开始就给出。</a:t>
            </a:r>
            <a:endParaRPr lang="zh-CN" altLang="en-US" dirty="0"/>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将询问的</a:t>
            </a:r>
            <a:r>
              <a:rPr lang="en-US" altLang="zh-CN" dirty="0"/>
              <a:t>l</a:t>
            </a:r>
            <a:r>
              <a:rPr lang="zh-CN" altLang="en-US" dirty="0"/>
              <a:t>和树上权值一起离线</a:t>
            </a:r>
            <a:endParaRPr lang="en-US" altLang="zh-CN" dirty="0"/>
          </a:p>
          <a:p>
            <a:r>
              <a:rPr lang="zh-CN" altLang="en-US" dirty="0"/>
              <a:t>问题变为单点</a:t>
            </a:r>
            <a:r>
              <a:rPr lang="en-US" altLang="zh-CN" dirty="0"/>
              <a:t>0</a:t>
            </a:r>
            <a:r>
              <a:rPr lang="zh-CN" altLang="en-US" dirty="0"/>
              <a:t>变</a:t>
            </a:r>
            <a:r>
              <a:rPr lang="en-US" altLang="zh-CN" dirty="0"/>
              <a:t>1</a:t>
            </a:r>
            <a:r>
              <a:rPr lang="zh-CN" altLang="en-US" dirty="0"/>
              <a:t>，查询链上每个极长</a:t>
            </a:r>
            <a:r>
              <a:rPr lang="en-US" altLang="zh-CN" dirty="0"/>
              <a:t>1</a:t>
            </a:r>
            <a:r>
              <a:rPr lang="zh-CN" altLang="en-US" dirty="0"/>
              <a:t>段的</a:t>
            </a:r>
            <a:r>
              <a:rPr lang="en-US" altLang="zh-CN" dirty="0"/>
              <a:t>f</a:t>
            </a:r>
            <a:r>
              <a:rPr lang="zh-CN" altLang="en-US" dirty="0"/>
              <a:t>和</a:t>
            </a:r>
            <a:endParaRPr lang="en-US" altLang="zh-CN" dirty="0"/>
          </a:p>
          <a:p>
            <a:r>
              <a:rPr lang="zh-CN" altLang="en-US" dirty="0"/>
              <a:t>考虑使用静态</a:t>
            </a:r>
            <a:r>
              <a:rPr lang="en-US" altLang="zh-CN" dirty="0"/>
              <a:t>LCT</a:t>
            </a:r>
            <a:r>
              <a:rPr lang="zh-CN" altLang="en-US" dirty="0"/>
              <a:t>，这样只用合并</a:t>
            </a:r>
            <a:r>
              <a:rPr lang="en-US" altLang="zh-CN" dirty="0" err="1"/>
              <a:t>logn</a:t>
            </a:r>
            <a:r>
              <a:rPr lang="zh-CN" altLang="en-US" dirty="0"/>
              <a:t>段，每段维护出内部的答案以及两端的极长</a:t>
            </a:r>
            <a:r>
              <a:rPr lang="en-US" altLang="zh-CN" dirty="0"/>
              <a:t>1</a:t>
            </a:r>
            <a:r>
              <a:rPr lang="zh-CN" altLang="en-US" dirty="0"/>
              <a:t>个数，合并的时候算一下父亲节点除两端以外内部的</a:t>
            </a:r>
            <a:r>
              <a:rPr lang="en-US" altLang="zh-CN" dirty="0"/>
              <a:t>f</a:t>
            </a:r>
            <a:r>
              <a:rPr lang="zh-CN" altLang="en-US" dirty="0"/>
              <a:t>和</a:t>
            </a:r>
            <a:endParaRPr lang="en-US" altLang="zh-CN" dirty="0"/>
          </a:p>
          <a:p>
            <a:r>
              <a:rPr lang="zh-CN" altLang="en-US" dirty="0"/>
              <a:t>总时间复杂度</a:t>
            </a:r>
            <a:r>
              <a:rPr lang="en-US" altLang="zh-CN" dirty="0"/>
              <a:t> O((</a:t>
            </a:r>
            <a:r>
              <a:rPr lang="en-US" altLang="zh-CN" dirty="0" err="1"/>
              <a:t>n+m</a:t>
            </a:r>
            <a:r>
              <a:rPr lang="en-US" altLang="zh-CN" dirty="0"/>
              <a:t>)</a:t>
            </a:r>
            <a:r>
              <a:rPr lang="en-US" altLang="zh-CN" dirty="0" err="1"/>
              <a:t>logn</a:t>
            </a:r>
            <a:r>
              <a:rPr lang="en-US" altLang="zh-CN" dirty="0"/>
              <a:t>)</a:t>
            </a:r>
            <a:endParaRPr lang="zh-CN" altLang="en-US"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CF960H Santa's Gift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838200" y="1825625"/>
            <a:ext cx="7685015" cy="3287167"/>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对每个颜色开一棵</a:t>
            </a:r>
            <a:r>
              <a:rPr lang="en-US" altLang="zh-CN" dirty="0"/>
              <a:t>Top tree</a:t>
            </a:r>
            <a:r>
              <a:rPr lang="zh-CN" altLang="en-US" dirty="0"/>
              <a:t>（其实静态</a:t>
            </a:r>
            <a:r>
              <a:rPr lang="en-US" altLang="zh-CN" dirty="0"/>
              <a:t>LCT</a:t>
            </a:r>
            <a:r>
              <a:rPr lang="zh-CN" altLang="en-US" dirty="0"/>
              <a:t>维护子树就行）</a:t>
            </a:r>
            <a:endParaRPr lang="en-US" altLang="zh-CN" dirty="0"/>
          </a:p>
          <a:p>
            <a:r>
              <a:rPr lang="zh-CN" altLang="en-US" dirty="0"/>
              <a:t>每个颜色</a:t>
            </a:r>
            <a:r>
              <a:rPr lang="en-US" altLang="zh-CN" dirty="0"/>
              <a:t>x</a:t>
            </a:r>
            <a:r>
              <a:rPr lang="zh-CN" altLang="en-US" dirty="0"/>
              <a:t>，每个节点</a:t>
            </a:r>
            <a:r>
              <a:rPr lang="en-US" altLang="zh-CN" dirty="0" err="1"/>
              <a:t>i</a:t>
            </a:r>
            <a:r>
              <a:rPr lang="zh-CN" altLang="en-US" dirty="0"/>
              <a:t>维护子树中</a:t>
            </a:r>
            <a:r>
              <a:rPr lang="en-US" altLang="zh-CN" dirty="0"/>
              <a:t>x</a:t>
            </a:r>
            <a:r>
              <a:rPr lang="zh-CN" altLang="en-US" dirty="0"/>
              <a:t>出现次数，每次修改对应于一次链加</a:t>
            </a:r>
            <a:endParaRPr lang="en-US" altLang="zh-CN" dirty="0"/>
          </a:p>
          <a:p>
            <a:r>
              <a:rPr lang="zh-CN" altLang="en-US" dirty="0"/>
              <a:t>每次修改颜色的时候对应于</a:t>
            </a:r>
            <a:r>
              <a:rPr lang="en-US" altLang="zh-CN" dirty="0"/>
              <a:t>O(1)</a:t>
            </a:r>
            <a:r>
              <a:rPr lang="zh-CN" altLang="en-US" dirty="0"/>
              <a:t>个颜色的</a:t>
            </a:r>
            <a:r>
              <a:rPr lang="en-US" altLang="zh-CN" dirty="0"/>
              <a:t>Top tree</a:t>
            </a:r>
            <a:r>
              <a:rPr lang="zh-CN" altLang="en-US" dirty="0"/>
              <a:t>上的</a:t>
            </a:r>
            <a:r>
              <a:rPr lang="en-US" altLang="zh-CN" dirty="0"/>
              <a:t>O(1)</a:t>
            </a:r>
            <a:r>
              <a:rPr lang="zh-CN" altLang="en-US" dirty="0"/>
              <a:t>次修改</a:t>
            </a:r>
            <a:endParaRPr lang="en-US" altLang="zh-CN" dirty="0"/>
          </a:p>
          <a:p>
            <a:r>
              <a:rPr lang="zh-CN" altLang="en-US" dirty="0"/>
              <a:t>将式子展开后发现需要维护全局平方和，和</a:t>
            </a:r>
            <a:endParaRPr lang="en-US" altLang="zh-CN" dirty="0"/>
          </a:p>
          <a:p>
            <a:endParaRPr lang="en-US" altLang="zh-CN" dirty="0"/>
          </a:p>
          <a:p>
            <a:r>
              <a:rPr lang="zh-CN" altLang="en-US" dirty="0"/>
              <a:t>总时间复杂度</a:t>
            </a:r>
            <a:r>
              <a:rPr lang="en-US" altLang="zh-CN" dirty="0"/>
              <a:t>O(</a:t>
            </a:r>
            <a:r>
              <a:rPr lang="en-US" altLang="zh-CN" dirty="0" err="1"/>
              <a:t>n+qlogn</a:t>
            </a:r>
            <a:r>
              <a:rPr lang="en-US" altLang="zh-CN" dirty="0"/>
              <a:t>)</a:t>
            </a:r>
            <a:endParaRPr lang="zh-CN" altLang="en-US" dirty="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CF1344E Train Tracks</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8989157" cy="2981980"/>
          </a:xfr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lnSpcReduction="10000"/>
          </a:bodyPr>
          <a:lstStyle/>
          <a:p>
            <a:r>
              <a:rPr lang="zh-CN" altLang="en-US" dirty="0"/>
              <a:t>考虑对每个点，维护出到其的所有火车的时刻</a:t>
            </a:r>
            <a:endParaRPr lang="en-US" altLang="zh-CN" dirty="0"/>
          </a:p>
          <a:p>
            <a:r>
              <a:rPr lang="zh-CN" altLang="en-US" dirty="0"/>
              <a:t>对原树进行启发式合并的过程</a:t>
            </a:r>
            <a:endParaRPr lang="en-US" altLang="zh-CN" dirty="0"/>
          </a:p>
          <a:p>
            <a:r>
              <a:rPr lang="zh-CN" altLang="en-US" dirty="0"/>
              <a:t>对重儿子维护一个全局标记，将每个轻儿子的数据结构加上一个边权，合并进来</a:t>
            </a:r>
            <a:endParaRPr lang="en-US" altLang="zh-CN" dirty="0"/>
          </a:p>
          <a:p>
            <a:r>
              <a:rPr lang="zh-CN" altLang="en-US" dirty="0"/>
              <a:t>如果在最终合并出的数据结构中，有</a:t>
            </a:r>
            <a:r>
              <a:rPr lang="en-US" altLang="zh-CN" dirty="0"/>
              <a:t>x</a:t>
            </a:r>
            <a:r>
              <a:rPr lang="zh-CN" altLang="en-US" dirty="0"/>
              <a:t>为</a:t>
            </a:r>
            <a:r>
              <a:rPr lang="en-US" altLang="zh-CN" dirty="0"/>
              <a:t>y</a:t>
            </a:r>
            <a:r>
              <a:rPr lang="zh-CN" altLang="en-US" dirty="0"/>
              <a:t>的前驱，且</a:t>
            </a:r>
            <a:r>
              <a:rPr lang="en-US" altLang="zh-CN" dirty="0"/>
              <a:t>x</a:t>
            </a:r>
            <a:r>
              <a:rPr lang="zh-CN" altLang="en-US" dirty="0"/>
              <a:t>和</a:t>
            </a:r>
            <a:r>
              <a:rPr lang="en-US" altLang="zh-CN" dirty="0"/>
              <a:t>y</a:t>
            </a:r>
            <a:r>
              <a:rPr lang="zh-CN" altLang="en-US" dirty="0"/>
              <a:t>来自于不同的儿子，则在</a:t>
            </a:r>
            <a:r>
              <a:rPr lang="en-US" altLang="zh-CN" dirty="0"/>
              <a:t>[x+1,y]</a:t>
            </a:r>
            <a:r>
              <a:rPr lang="zh-CN" altLang="en-US" dirty="0"/>
              <a:t>时刻中必须进行一次切换，不然就会爆炸</a:t>
            </a:r>
            <a:endParaRPr lang="zh-CN" altLang="en-US" dirty="0"/>
          </a:p>
          <a:p>
            <a:r>
              <a:rPr lang="zh-CN" altLang="en-US" dirty="0"/>
              <a:t>启发式合并过程的复杂度：</a:t>
            </a:r>
            <a:endParaRPr lang="en-US" altLang="zh-CN" dirty="0"/>
          </a:p>
          <a:p>
            <a:r>
              <a:rPr lang="zh-CN" altLang="en-US" dirty="0"/>
              <a:t>使用平衡树是</a:t>
            </a:r>
            <a:r>
              <a:rPr lang="en-US" altLang="zh-CN" dirty="0"/>
              <a:t>O(</a:t>
            </a:r>
            <a:r>
              <a:rPr lang="en-US" altLang="zh-CN" dirty="0" err="1"/>
              <a:t>n+mlognlogm</a:t>
            </a:r>
            <a:r>
              <a:rPr lang="en-US" altLang="zh-CN" dirty="0"/>
              <a:t>)</a:t>
            </a:r>
            <a:r>
              <a:rPr lang="zh-CN" altLang="en-US" dirty="0"/>
              <a:t>，</a:t>
            </a:r>
            <a:r>
              <a:rPr lang="en-US" altLang="zh-CN" dirty="0" err="1"/>
              <a:t>vEB</a:t>
            </a:r>
            <a:r>
              <a:rPr lang="zh-CN" altLang="en-US" dirty="0"/>
              <a:t>树是</a:t>
            </a:r>
            <a:r>
              <a:rPr lang="en-US" altLang="zh-CN" dirty="0"/>
              <a:t>O(</a:t>
            </a:r>
            <a:r>
              <a:rPr lang="en-US" altLang="zh-CN" dirty="0" err="1"/>
              <a:t>n+mlognloglogm</a:t>
            </a:r>
            <a:r>
              <a:rPr lang="en-US" altLang="zh-CN" dirty="0"/>
              <a:t>)</a:t>
            </a:r>
            <a:endParaRPr lang="en-US" altLang="zh-CN" dirty="0"/>
          </a:p>
          <a:p>
            <a:r>
              <a:rPr lang="zh-CN" altLang="en-US" dirty="0"/>
              <a:t>（实际上我觉得是</a:t>
            </a:r>
            <a:r>
              <a:rPr lang="en-US" altLang="zh-CN" dirty="0"/>
              <a:t>O(</a:t>
            </a:r>
            <a:r>
              <a:rPr lang="en-US" altLang="zh-CN" dirty="0" err="1"/>
              <a:t>n+mlogmin</a:t>
            </a:r>
            <a:r>
              <a:rPr lang="en-US" altLang="zh-CN" dirty="0"/>
              <a:t>(</a:t>
            </a:r>
            <a:r>
              <a:rPr lang="en-US" altLang="zh-CN" dirty="0" err="1"/>
              <a:t>n,m</a:t>
            </a:r>
            <a:r>
              <a:rPr lang="en-US" altLang="zh-CN" dirty="0"/>
              <a:t>)</a:t>
            </a:r>
            <a:r>
              <a:rPr lang="en-US" altLang="zh-CN" dirty="0" err="1"/>
              <a:t>loglogm</a:t>
            </a:r>
            <a:r>
              <a:rPr lang="en-US" altLang="zh-CN" dirty="0"/>
              <a:t>)</a:t>
            </a:r>
            <a:r>
              <a:rPr lang="zh-CN" altLang="en-US" dirty="0"/>
              <a:t>）</a:t>
            </a:r>
            <a:endParaRPr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可以发现上述的约束条件是充分必要条件</a:t>
            </a:r>
            <a:endParaRPr lang="en-US" altLang="zh-CN" dirty="0"/>
          </a:p>
          <a:p>
            <a:r>
              <a:rPr lang="zh-CN" altLang="en-US" dirty="0"/>
              <a:t>启发式合并导致总共有</a:t>
            </a:r>
            <a:r>
              <a:rPr lang="en-US" altLang="zh-CN" dirty="0"/>
              <a:t>O(</a:t>
            </a:r>
            <a:r>
              <a:rPr lang="en-US" altLang="zh-CN" dirty="0" err="1"/>
              <a:t>mlogmin</a:t>
            </a:r>
            <a:r>
              <a:rPr lang="en-US" altLang="zh-CN" dirty="0"/>
              <a:t>(</a:t>
            </a:r>
            <a:r>
              <a:rPr lang="en-US" altLang="zh-CN" dirty="0" err="1"/>
              <a:t>n,m</a:t>
            </a:r>
            <a:r>
              <a:rPr lang="en-US" altLang="zh-CN" dirty="0"/>
              <a:t>))</a:t>
            </a:r>
            <a:r>
              <a:rPr lang="zh-CN" altLang="en-US" dirty="0"/>
              <a:t>个时间段区间</a:t>
            </a:r>
            <a:endParaRPr lang="en-US" altLang="zh-CN" dirty="0"/>
          </a:p>
          <a:p>
            <a:r>
              <a:rPr lang="zh-CN" altLang="en-US" dirty="0"/>
              <a:t>问题转换为给定一个序列，有一些区间，将序列的每个位置分配给包含其的某个区间，使得每个区间均被分配一个位置</a:t>
            </a:r>
            <a:endParaRPr lang="en-US" altLang="zh-CN" dirty="0"/>
          </a:p>
          <a:p>
            <a:r>
              <a:rPr lang="zh-CN" altLang="en-US" dirty="0"/>
              <a:t>扫描线从左到右扫序列，使用数据结构维护当前没有处理的区间里最靠左的一个右端点，问题即转换为插入删除查询前驱</a:t>
            </a:r>
            <a:endParaRPr lang="en-US" altLang="zh-CN" dirty="0"/>
          </a:p>
          <a:p>
            <a:r>
              <a:rPr lang="zh-CN" altLang="en-US" dirty="0"/>
              <a:t>使用平衡树可以做到</a:t>
            </a:r>
            <a:r>
              <a:rPr lang="en-US" altLang="zh-CN" dirty="0"/>
              <a:t>1log</a:t>
            </a:r>
            <a:r>
              <a:rPr lang="zh-CN" altLang="en-US" dirty="0"/>
              <a:t>，有</a:t>
            </a:r>
            <a:r>
              <a:rPr lang="en-US" altLang="zh-CN" dirty="0"/>
              <a:t>O(</a:t>
            </a:r>
            <a:r>
              <a:rPr lang="en-US" altLang="zh-CN" dirty="0" err="1"/>
              <a:t>mlogmin</a:t>
            </a:r>
            <a:r>
              <a:rPr lang="en-US" altLang="zh-CN" dirty="0"/>
              <a:t>(</a:t>
            </a:r>
            <a:r>
              <a:rPr lang="en-US" altLang="zh-CN" dirty="0" err="1"/>
              <a:t>n,m</a:t>
            </a:r>
            <a:r>
              <a:rPr lang="en-US" altLang="zh-CN" dirty="0"/>
              <a:t>))</a:t>
            </a:r>
            <a:r>
              <a:rPr lang="zh-CN" altLang="en-US" dirty="0"/>
              <a:t>次修改</a:t>
            </a:r>
            <a:endParaRPr lang="en-US" altLang="zh-CN" dirty="0"/>
          </a:p>
          <a:p>
            <a:r>
              <a:rPr lang="zh-CN" altLang="en-US" dirty="0"/>
              <a:t>使用</a:t>
            </a:r>
            <a:r>
              <a:rPr lang="en-US" altLang="zh-CN" dirty="0" err="1"/>
              <a:t>vEB</a:t>
            </a:r>
            <a:r>
              <a:rPr lang="zh-CN" altLang="en-US" dirty="0"/>
              <a:t>树可以做到：</a:t>
            </a:r>
            <a:endParaRPr lang="en-US" altLang="zh-CN" dirty="0"/>
          </a:p>
          <a:p>
            <a:r>
              <a:rPr lang="zh-CN" altLang="en-US" dirty="0"/>
              <a:t>总时间复杂度</a:t>
            </a:r>
            <a:r>
              <a:rPr lang="en-US" altLang="zh-CN" dirty="0"/>
              <a:t>O((</a:t>
            </a:r>
            <a:r>
              <a:rPr lang="en-US" altLang="zh-CN" dirty="0" err="1"/>
              <a:t>n+mlogmin</a:t>
            </a:r>
            <a:r>
              <a:rPr lang="en-US" altLang="zh-CN" dirty="0"/>
              <a:t>(</a:t>
            </a:r>
            <a:r>
              <a:rPr lang="en-US" altLang="zh-CN" dirty="0" err="1"/>
              <a:t>n,m</a:t>
            </a:r>
            <a:r>
              <a:rPr lang="en-US" altLang="zh-CN" dirty="0"/>
              <a:t>))</a:t>
            </a:r>
            <a:r>
              <a:rPr lang="en-US" altLang="zh-CN" dirty="0" err="1"/>
              <a:t>loglogm</a:t>
            </a:r>
            <a:r>
              <a:rPr lang="en-US" altLang="zh-CN" dirty="0"/>
              <a:t>)</a:t>
            </a:r>
            <a:endParaRPr lang="en-US" altLang="zh-CN" dirty="0"/>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如果这里的时间</a:t>
            </a:r>
            <a:r>
              <a:rPr lang="en-US" altLang="zh-CN" dirty="0"/>
              <a:t>t=n</a:t>
            </a:r>
            <a:r>
              <a:rPr lang="zh-CN" altLang="en-US" dirty="0"/>
              <a:t>的话有个更好复杂度的做法</a:t>
            </a:r>
            <a:endParaRPr lang="en-US" altLang="zh-CN" dirty="0"/>
          </a:p>
          <a:p>
            <a:r>
              <a:rPr lang="zh-CN" altLang="en-US" dirty="0"/>
              <a:t>可以发现，若最后的时间段数</a:t>
            </a:r>
            <a:r>
              <a:rPr lang="en-US" altLang="zh-CN" dirty="0"/>
              <a:t>&gt;2n</a:t>
            </a:r>
            <a:r>
              <a:rPr lang="zh-CN" altLang="en-US" dirty="0"/>
              <a:t>，则一定出现爆炸</a:t>
            </a:r>
            <a:endParaRPr lang="en-US" altLang="zh-CN" dirty="0"/>
          </a:p>
          <a:p>
            <a:r>
              <a:rPr lang="zh-CN" altLang="en-US" dirty="0"/>
              <a:t>因为每秒只能切换一次，故总共最多切换</a:t>
            </a:r>
            <a:r>
              <a:rPr lang="en-US" altLang="zh-CN" dirty="0"/>
              <a:t>n</a:t>
            </a:r>
            <a:r>
              <a:rPr lang="zh-CN" altLang="en-US" dirty="0"/>
              <a:t>次</a:t>
            </a:r>
            <a:endParaRPr lang="en-US" altLang="zh-CN" dirty="0"/>
          </a:p>
          <a:p>
            <a:r>
              <a:rPr lang="zh-CN" altLang="en-US" dirty="0"/>
              <a:t>如果只是验证可行性的话，则时间段数</a:t>
            </a:r>
            <a:r>
              <a:rPr lang="en-US" altLang="zh-CN" dirty="0"/>
              <a:t>&gt;2n</a:t>
            </a:r>
            <a:r>
              <a:rPr lang="zh-CN" altLang="en-US" dirty="0"/>
              <a:t>时直接输出</a:t>
            </a:r>
            <a:r>
              <a:rPr lang="en-US" altLang="zh-CN" dirty="0"/>
              <a:t>NO</a:t>
            </a:r>
            <a:endParaRPr lang="en-US" altLang="zh-CN" dirty="0"/>
          </a:p>
          <a:p>
            <a:r>
              <a:rPr lang="zh-CN" altLang="en-US" dirty="0"/>
              <a:t>这样可以限制时间段数</a:t>
            </a:r>
            <a:r>
              <a:rPr lang="en-US" altLang="zh-CN" dirty="0"/>
              <a:t>O(n)</a:t>
            </a:r>
            <a:endParaRPr lang="en-US" altLang="zh-CN" dirty="0"/>
          </a:p>
          <a:p>
            <a:r>
              <a:rPr lang="zh-CN" altLang="en-US" dirty="0"/>
              <a:t>然后我觉得可以用</a:t>
            </a:r>
            <a:r>
              <a:rPr lang="en-US" altLang="zh-CN" dirty="0"/>
              <a:t>splay</a:t>
            </a:r>
            <a:r>
              <a:rPr lang="zh-CN" altLang="en-US" dirty="0"/>
              <a:t>启发式合并证</a:t>
            </a:r>
            <a:r>
              <a:rPr lang="en-US" altLang="zh-CN" dirty="0"/>
              <a:t>O(</a:t>
            </a:r>
            <a:r>
              <a:rPr lang="en-US" altLang="zh-CN" dirty="0" err="1"/>
              <a:t>n+mlogm</a:t>
            </a:r>
            <a:r>
              <a:rPr lang="en-US" altLang="zh-CN" dirty="0"/>
              <a:t>)</a:t>
            </a:r>
            <a:r>
              <a:rPr lang="zh-CN" altLang="en-US" dirty="0"/>
              <a:t>的启发式合并的复杂度</a:t>
            </a:r>
            <a:endParaRPr lang="en-US" altLang="zh-CN" dirty="0"/>
          </a:p>
          <a:p>
            <a:r>
              <a:rPr lang="zh-CN" altLang="en-US" dirty="0"/>
              <a:t>这样时间复杂度可以优化为</a:t>
            </a:r>
            <a:r>
              <a:rPr lang="en-US" altLang="zh-CN" dirty="0"/>
              <a:t>O(</a:t>
            </a:r>
            <a:r>
              <a:rPr lang="en-US" altLang="zh-CN" dirty="0" err="1"/>
              <a:t>nloglogm+mlogm</a:t>
            </a:r>
            <a:r>
              <a:rPr lang="en-US" altLang="zh-CN" dirty="0"/>
              <a:t>)</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1379" name="内容占位符 2"/>
          <p:cNvSpPr>
            <a:spLocks noGrp="1"/>
          </p:cNvSpPr>
          <p:nvPr>
            <p:ph idx="1"/>
          </p:nvPr>
        </p:nvSpPr>
        <p:spPr/>
        <p:txBody>
          <a:bodyPr vert="horz" wrap="square" lIns="91440" tIns="45720" rIns="91440" bIns="45720" anchor="t" anchorCtr="0"/>
          <a:p>
            <a:r>
              <a:rPr lang="zh-CN" altLang="en-US" dirty="0"/>
              <a:t>于是分别把这个树里面深度奇数的点和深度偶数的点提出来</a:t>
            </a:r>
            <a:endParaRPr lang="en-US" altLang="zh-CN" dirty="0"/>
          </a:p>
          <a:p>
            <a:r>
              <a:rPr lang="zh-CN" altLang="en-US" dirty="0"/>
              <a:t>分别维护，设深度奇数的树为</a:t>
            </a:r>
            <a:r>
              <a:rPr lang="en-US" altLang="zh-CN" dirty="0"/>
              <a:t>T1</a:t>
            </a:r>
            <a:r>
              <a:rPr lang="zh-CN" altLang="en-US" dirty="0"/>
              <a:t>，深度偶数的树为</a:t>
            </a:r>
            <a:r>
              <a:rPr lang="en-US" altLang="zh-CN" dirty="0"/>
              <a:t>T2</a:t>
            </a:r>
            <a:endParaRPr lang="en-US" altLang="zh-CN" dirty="0"/>
          </a:p>
          <a:p>
            <a:r>
              <a:rPr lang="zh-CN" altLang="en-US" dirty="0"/>
              <a:t>每次如果</a:t>
            </a:r>
            <a:r>
              <a:rPr lang="en-US" altLang="zh-CN" dirty="0"/>
              <a:t>x</a:t>
            </a:r>
            <a:r>
              <a:rPr lang="zh-CN" altLang="en-US" dirty="0"/>
              <a:t>的深度是奇数，即把</a:t>
            </a:r>
            <a:r>
              <a:rPr lang="en-US" altLang="zh-CN" dirty="0"/>
              <a:t>T1</a:t>
            </a:r>
            <a:r>
              <a:rPr lang="zh-CN" altLang="en-US" dirty="0"/>
              <a:t>进行一个子树加，</a:t>
            </a:r>
            <a:r>
              <a:rPr lang="en-US" altLang="zh-CN" dirty="0"/>
              <a:t>T2</a:t>
            </a:r>
            <a:r>
              <a:rPr lang="zh-CN" altLang="en-US" dirty="0"/>
              <a:t>进行一个子树减</a:t>
            </a:r>
            <a:endParaRPr lang="en-US" altLang="zh-CN" dirty="0"/>
          </a:p>
          <a:p>
            <a:r>
              <a:rPr lang="zh-CN" altLang="en-US" dirty="0"/>
              <a:t>每次如果</a:t>
            </a:r>
            <a:r>
              <a:rPr lang="en-US" altLang="zh-CN" dirty="0"/>
              <a:t>x</a:t>
            </a:r>
            <a:r>
              <a:rPr lang="zh-CN" altLang="en-US" dirty="0"/>
              <a:t>的深度是偶数，即把</a:t>
            </a:r>
            <a:r>
              <a:rPr lang="en-US" altLang="zh-CN" dirty="0"/>
              <a:t>T1</a:t>
            </a:r>
            <a:r>
              <a:rPr lang="zh-CN" altLang="en-US" dirty="0"/>
              <a:t>进行一个子树加，</a:t>
            </a:r>
            <a:r>
              <a:rPr lang="en-US" altLang="zh-CN" dirty="0"/>
              <a:t>T2</a:t>
            </a:r>
            <a:r>
              <a:rPr lang="zh-CN" altLang="en-US" dirty="0"/>
              <a:t>进行一个子树减</a:t>
            </a:r>
            <a:endParaRPr lang="en-US" altLang="zh-CN" dirty="0"/>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CF482E ELCA</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7360735" cy="2512196"/>
          </a:xfrm>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考虑</a:t>
            </a:r>
            <a:r>
              <a:rPr lang="en-US" altLang="zh-CN" dirty="0" err="1"/>
              <a:t>i</a:t>
            </a:r>
            <a:r>
              <a:rPr lang="zh-CN" altLang="en-US" dirty="0"/>
              <a:t>点对答案的贡献，即为</a:t>
            </a:r>
            <a:r>
              <a:rPr lang="en-US" altLang="zh-CN" dirty="0"/>
              <a:t>(</a:t>
            </a:r>
            <a:r>
              <a:rPr lang="en-US" altLang="zh-CN" dirty="0" err="1"/>
              <a:t>i</a:t>
            </a:r>
            <a:r>
              <a:rPr lang="zh-CN" altLang="en-US" dirty="0"/>
              <a:t>子树内点数平方</a:t>
            </a:r>
            <a:r>
              <a:rPr lang="en-US" altLang="zh-CN" dirty="0"/>
              <a:t>-</a:t>
            </a:r>
            <a:r>
              <a:rPr lang="zh-CN" altLang="en-US" dirty="0"/>
              <a:t>每个儿子子树内点数平方</a:t>
            </a:r>
            <a:r>
              <a:rPr lang="en-US" altLang="zh-CN" dirty="0"/>
              <a:t>)*a[</a:t>
            </a:r>
            <a:r>
              <a:rPr lang="en-US" altLang="zh-CN" dirty="0" err="1"/>
              <a:t>i</a:t>
            </a:r>
            <a:r>
              <a:rPr lang="en-US" altLang="zh-CN" dirty="0"/>
              <a:t>]</a:t>
            </a:r>
            <a:endParaRPr lang="en-US" altLang="zh-CN" dirty="0"/>
          </a:p>
          <a:p>
            <a:r>
              <a:rPr lang="zh-CN" altLang="en-US" dirty="0"/>
              <a:t>问题即换根，修改点权，维护每个点子树内点数平方，以及每个点每个儿子子树内点数平方</a:t>
            </a:r>
            <a:endParaRPr lang="en-US" altLang="zh-CN" dirty="0"/>
          </a:p>
          <a:p>
            <a:r>
              <a:rPr lang="zh-CN" altLang="en-US" dirty="0"/>
              <a:t>前者考虑</a:t>
            </a:r>
            <a:r>
              <a:rPr lang="en-US" altLang="zh-CN" dirty="0"/>
              <a:t>a[</a:t>
            </a:r>
            <a:r>
              <a:rPr lang="en-US" altLang="zh-CN" dirty="0" err="1"/>
              <a:t>i</a:t>
            </a:r>
            <a:r>
              <a:rPr lang="en-US" altLang="zh-CN" dirty="0"/>
              <a:t>]x^2</a:t>
            </a:r>
            <a:r>
              <a:rPr lang="zh-CN" altLang="en-US" dirty="0"/>
              <a:t>与</a:t>
            </a:r>
            <a:r>
              <a:rPr lang="en-US" altLang="zh-CN" dirty="0"/>
              <a:t>a[</a:t>
            </a:r>
            <a:r>
              <a:rPr lang="en-US" altLang="zh-CN" dirty="0" err="1"/>
              <a:t>i</a:t>
            </a:r>
            <a:r>
              <a:rPr lang="en-US" altLang="zh-CN" dirty="0"/>
              <a:t>](</a:t>
            </a:r>
            <a:r>
              <a:rPr lang="en-US" altLang="zh-CN" dirty="0" err="1"/>
              <a:t>x+y</a:t>
            </a:r>
            <a:r>
              <a:rPr lang="en-US" altLang="zh-CN" dirty="0"/>
              <a:t>)^2</a:t>
            </a:r>
            <a:r>
              <a:rPr lang="zh-CN" altLang="en-US" dirty="0"/>
              <a:t>的差分是</a:t>
            </a:r>
            <a:r>
              <a:rPr lang="en-US" altLang="zh-CN" dirty="0"/>
              <a:t>2a[</a:t>
            </a:r>
            <a:r>
              <a:rPr lang="en-US" altLang="zh-CN" dirty="0" err="1"/>
              <a:t>i</a:t>
            </a:r>
            <a:r>
              <a:rPr lang="en-US" altLang="zh-CN" dirty="0"/>
              <a:t>]</a:t>
            </a:r>
            <a:r>
              <a:rPr lang="en-US" altLang="zh-CN" dirty="0" err="1"/>
              <a:t>xy+a</a:t>
            </a:r>
            <a:r>
              <a:rPr lang="en-US" altLang="zh-CN" dirty="0"/>
              <a:t>[</a:t>
            </a:r>
            <a:r>
              <a:rPr lang="en-US" altLang="zh-CN" dirty="0" err="1"/>
              <a:t>i</a:t>
            </a:r>
            <a:r>
              <a:rPr lang="en-US" altLang="zh-CN" dirty="0"/>
              <a:t>]y^2</a:t>
            </a:r>
            <a:r>
              <a:rPr lang="zh-CN" altLang="en-US" dirty="0"/>
              <a:t>，每次修改即链上每个位置的答案加上</a:t>
            </a:r>
            <a:r>
              <a:rPr lang="en-US" altLang="zh-CN" dirty="0"/>
              <a:t>2y*a[</a:t>
            </a:r>
            <a:r>
              <a:rPr lang="en-US" altLang="zh-CN" dirty="0" err="1"/>
              <a:t>i</a:t>
            </a:r>
            <a:r>
              <a:rPr lang="en-US" altLang="zh-CN" dirty="0"/>
              <a:t>]x</a:t>
            </a:r>
            <a:r>
              <a:rPr lang="zh-CN" altLang="en-US" dirty="0"/>
              <a:t>和</a:t>
            </a:r>
            <a:r>
              <a:rPr lang="en-US" altLang="zh-CN" dirty="0"/>
              <a:t>y^2a[</a:t>
            </a:r>
            <a:r>
              <a:rPr lang="en-US" altLang="zh-CN" dirty="0" err="1"/>
              <a:t>i</a:t>
            </a:r>
            <a:r>
              <a:rPr lang="en-US" altLang="zh-CN" dirty="0"/>
              <a:t>]</a:t>
            </a:r>
            <a:r>
              <a:rPr lang="zh-CN" altLang="en-US" dirty="0"/>
              <a:t>，打个标记可以维护</a:t>
            </a:r>
            <a:endParaRPr lang="en-US" altLang="zh-CN" dirty="0"/>
          </a:p>
          <a:p>
            <a:r>
              <a:rPr lang="zh-CN" altLang="en-US" dirty="0"/>
              <a:t>如果使用</a:t>
            </a:r>
            <a:r>
              <a:rPr lang="en-US" altLang="zh-CN" dirty="0"/>
              <a:t>LCT</a:t>
            </a:r>
            <a:r>
              <a:rPr lang="zh-CN" altLang="en-US" dirty="0"/>
              <a:t>维护子树的方法后者和前者可以类似维护</a:t>
            </a:r>
            <a:endParaRPr lang="en-US" altLang="zh-CN" dirty="0"/>
          </a:p>
          <a:p>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未公开题目</a:t>
            </a:r>
            <a:endParaRPr lang="zh-CN" altLang="en-US"/>
          </a:p>
        </p:txBody>
      </p:sp>
      <p:sp>
        <p:nvSpPr>
          <p:cNvPr id="3" name="内容占位符 2"/>
          <p:cNvSpPr>
            <a:spLocks noGrp="1"/>
          </p:cNvSpPr>
          <p:nvPr>
            <p:ph idx="1"/>
          </p:nvPr>
        </p:nvSpPr>
        <p:spPr/>
        <p:txBody>
          <a:bodyPr/>
          <a:p>
            <a:r>
              <a:rPr lang="zh-CN" altLang="en-US"/>
              <a:t>给一棵二叉树，每个点有一个条件，条件形如</a:t>
            </a:r>
            <a:r>
              <a:rPr lang="en-US" altLang="zh-CN"/>
              <a:t> &lt;a</a:t>
            </a:r>
            <a:r>
              <a:rPr lang="zh-CN" altLang="en-US"/>
              <a:t>，</a:t>
            </a:r>
            <a:r>
              <a:rPr lang="en-US" altLang="zh-CN"/>
              <a:t>&gt;a</a:t>
            </a:r>
            <a:r>
              <a:rPr lang="zh-CN" altLang="en-US"/>
              <a:t>，</a:t>
            </a:r>
            <a:r>
              <a:rPr lang="en-US" altLang="zh-CN"/>
              <a:t>a </a:t>
            </a:r>
            <a:r>
              <a:rPr lang="zh-CN" altLang="en-US"/>
              <a:t>是</a:t>
            </a:r>
            <a:r>
              <a:rPr lang="zh-CN" altLang="en-US"/>
              <a:t>整数</a:t>
            </a:r>
            <a:endParaRPr lang="zh-CN" altLang="en-US"/>
          </a:p>
          <a:p>
            <a:r>
              <a:rPr lang="zh-CN" altLang="en-US"/>
              <a:t>每次询问从一个点</a:t>
            </a:r>
            <a:r>
              <a:rPr lang="en-US" altLang="zh-CN"/>
              <a:t> x </a:t>
            </a:r>
            <a:r>
              <a:rPr lang="zh-CN" altLang="en-US"/>
              <a:t>开始，初始有一个数</a:t>
            </a:r>
            <a:r>
              <a:rPr lang="en-US" altLang="zh-CN"/>
              <a:t> y</a:t>
            </a:r>
            <a:r>
              <a:rPr lang="zh-CN" altLang="en-US"/>
              <a:t>，如果</a:t>
            </a:r>
            <a:r>
              <a:rPr lang="en-US" altLang="zh-CN"/>
              <a:t> y </a:t>
            </a:r>
            <a:r>
              <a:rPr lang="zh-CN" altLang="en-US"/>
              <a:t>满足</a:t>
            </a:r>
            <a:r>
              <a:rPr lang="en-US" altLang="zh-CN"/>
              <a:t> x </a:t>
            </a:r>
            <a:r>
              <a:rPr lang="zh-CN" altLang="en-US"/>
              <a:t>节点的条件，则</a:t>
            </a:r>
            <a:r>
              <a:rPr lang="en-US" altLang="zh-CN"/>
              <a:t> y </a:t>
            </a:r>
            <a:r>
              <a:rPr lang="zh-CN" altLang="en-US"/>
              <a:t>走到</a:t>
            </a:r>
            <a:r>
              <a:rPr lang="en-US" altLang="zh-CN"/>
              <a:t> x </a:t>
            </a:r>
            <a:r>
              <a:rPr lang="zh-CN" altLang="en-US"/>
              <a:t>的左儿子，否则走到</a:t>
            </a:r>
            <a:r>
              <a:rPr lang="en-US" altLang="zh-CN"/>
              <a:t> x </a:t>
            </a:r>
            <a:r>
              <a:rPr lang="zh-CN" altLang="en-US"/>
              <a:t>的右</a:t>
            </a:r>
            <a:r>
              <a:rPr lang="zh-CN" altLang="en-US"/>
              <a:t>儿子</a:t>
            </a:r>
            <a:endParaRPr lang="zh-CN" altLang="en-US"/>
          </a:p>
          <a:p>
            <a:r>
              <a:rPr lang="zh-CN" altLang="en-US"/>
              <a:t>每次还可能修改一个点的</a:t>
            </a:r>
            <a:r>
              <a:rPr lang="en-US" altLang="zh-CN"/>
              <a:t> a </a:t>
            </a:r>
            <a:r>
              <a:rPr lang="zh-CN" altLang="en-US"/>
              <a:t>和对应的</a:t>
            </a:r>
            <a:r>
              <a:rPr lang="zh-CN" altLang="en-US"/>
              <a:t>条件</a:t>
            </a:r>
            <a:endParaRPr lang="zh-CN" altLang="en-US"/>
          </a:p>
          <a:p>
            <a:r>
              <a:rPr lang="zh-CN" altLang="en-US"/>
              <a:t>求最后走到哪个</a:t>
            </a:r>
            <a:r>
              <a:rPr lang="zh-CN" altLang="en-US"/>
              <a:t>点</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t>这种向下找路径的题有一种通用的二分</a:t>
            </a:r>
            <a:r>
              <a:rPr lang="zh-CN" altLang="en-US"/>
              <a:t>形式</a:t>
            </a:r>
            <a:endParaRPr lang="zh-CN" altLang="en-US"/>
          </a:p>
          <a:p>
            <a:r>
              <a:rPr lang="zh-CN" altLang="en-US"/>
              <a:t>对树进行树链剖分，考虑如何判断</a:t>
            </a:r>
            <a:r>
              <a:rPr lang="en-US" altLang="zh-CN"/>
              <a:t> y </a:t>
            </a:r>
            <a:r>
              <a:rPr lang="zh-CN" altLang="en-US"/>
              <a:t>能不能走过一条路径，而不在走这条路径的过程中走到其他节点</a:t>
            </a:r>
            <a:r>
              <a:rPr lang="zh-CN" altLang="en-US"/>
              <a:t>上</a:t>
            </a:r>
            <a:endParaRPr lang="zh-CN" altLang="en-US"/>
          </a:p>
          <a:p>
            <a:r>
              <a:rPr lang="zh-CN" altLang="en-US"/>
              <a:t>每条边可以看作是判断</a:t>
            </a:r>
            <a:r>
              <a:rPr lang="en-US" altLang="zh-CN"/>
              <a:t> y </a:t>
            </a:r>
            <a:r>
              <a:rPr lang="zh-CN" altLang="en-US"/>
              <a:t>是在一个区间中，可以通过维护这条路径的区间的交来判断</a:t>
            </a:r>
            <a:r>
              <a:rPr lang="en-US" altLang="zh-CN"/>
              <a:t> y </a:t>
            </a:r>
            <a:r>
              <a:rPr lang="zh-CN" altLang="en-US"/>
              <a:t>是否满足条件</a:t>
            </a:r>
            <a:endParaRPr lang="zh-CN" altLang="en-US"/>
          </a:p>
          <a:p>
            <a:r>
              <a:rPr lang="zh-CN" altLang="en-US"/>
              <a:t>二分的方式是</a:t>
            </a:r>
            <a:r>
              <a:rPr lang="zh-CN" altLang="en-US">
                <a:sym typeface="+mn-ea"/>
              </a:rPr>
              <a:t>向下每次走重链，如果重链可以走完，则走到一个叶子，否则二分在重链的哪个位置换到轻边，因为每走一次轻边后子树大小减半，所以上述二分过程进行</a:t>
            </a:r>
            <a:r>
              <a:rPr lang="en-US" altLang="zh-CN">
                <a:sym typeface="+mn-ea"/>
              </a:rPr>
              <a:t> O(logn) </a:t>
            </a:r>
            <a:r>
              <a:rPr lang="zh-CN" altLang="en-US">
                <a:sym typeface="+mn-ea"/>
              </a:rPr>
              <a:t>次</a:t>
            </a:r>
            <a:endParaRPr lang="zh-CN" altLang="en-US">
              <a:sym typeface="+mn-ea"/>
            </a:endParaRPr>
          </a:p>
          <a:p>
            <a:r>
              <a:rPr lang="zh-CN" altLang="en-US">
                <a:sym typeface="+mn-ea"/>
              </a:rPr>
              <a:t>树链剖分可以改成更复杂的树分治，比如</a:t>
            </a:r>
            <a:r>
              <a:rPr lang="en-US" altLang="zh-CN">
                <a:sym typeface="+mn-ea"/>
              </a:rPr>
              <a:t> LCT</a:t>
            </a:r>
            <a:endParaRPr lang="zh-CN" altLang="en-US">
              <a:sym typeface="+mn-ea"/>
            </a:endParaRPr>
          </a:p>
          <a:p>
            <a:r>
              <a:rPr lang="zh-CN" altLang="en-US"/>
              <a:t>总时间复杂度</a:t>
            </a:r>
            <a:r>
              <a:rPr lang="en-US" altLang="zh-CN"/>
              <a:t> O(n+mlogn)</a:t>
            </a:r>
            <a:r>
              <a:rPr lang="zh-CN" altLang="en-US"/>
              <a:t>，</a:t>
            </a:r>
            <a:r>
              <a:rPr lang="zh-CN" altLang="en-US">
                <a:sym typeface="+mn-ea"/>
              </a:rPr>
              <a:t>树链剖分会多个</a:t>
            </a:r>
            <a:r>
              <a:rPr lang="en-US" altLang="zh-CN">
                <a:sym typeface="+mn-ea"/>
              </a:rPr>
              <a:t> logn</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Meta Hacker Cup 2022 Final Round D</a:t>
            </a:r>
            <a:endParaRPr lang="en-US" altLang="zh-CN"/>
          </a:p>
        </p:txBody>
      </p:sp>
      <p:sp>
        <p:nvSpPr>
          <p:cNvPr id="3" name="内容占位符 2"/>
          <p:cNvSpPr>
            <a:spLocks noGrp="1"/>
          </p:cNvSpPr>
          <p:nvPr>
            <p:ph idx="1"/>
          </p:nvPr>
        </p:nvSpPr>
        <p:spPr/>
        <p:txBody>
          <a:bodyPr>
            <a:normAutofit lnSpcReduction="10000"/>
          </a:bodyPr>
          <a:p>
            <a:r>
              <a:rPr lang="zh-CN" altLang="en-US"/>
              <a:t>字符集是</a:t>
            </a:r>
            <a:r>
              <a:rPr lang="zh-CN" altLang="en-US"/>
              <a:t>小写字母</a:t>
            </a:r>
            <a:endParaRPr lang="zh-CN" altLang="en-US"/>
          </a:p>
          <a:p>
            <a:r>
              <a:rPr lang="zh-CN" altLang="en-US"/>
              <a:t>给你一棵</a:t>
            </a:r>
            <a:r>
              <a:rPr lang="en-US" altLang="zh-CN"/>
              <a:t> n </a:t>
            </a:r>
            <a:r>
              <a:rPr lang="zh-CN" altLang="en-US"/>
              <a:t>个点的树，每条边是一个字符，一个点的所有相邻边边权</a:t>
            </a:r>
            <a:r>
              <a:rPr lang="zh-CN" altLang="en-US"/>
              <a:t>不同</a:t>
            </a:r>
            <a:endParaRPr lang="zh-CN" altLang="en-US"/>
          </a:p>
          <a:p>
            <a:r>
              <a:rPr lang="zh-CN" altLang="en-US"/>
              <a:t>有</a:t>
            </a:r>
            <a:r>
              <a:rPr lang="en-US" altLang="zh-CN"/>
              <a:t> m </a:t>
            </a:r>
            <a:r>
              <a:rPr lang="zh-CN" altLang="en-US"/>
              <a:t>次询问，每次询问给出点</a:t>
            </a:r>
            <a:r>
              <a:rPr lang="en-US" altLang="zh-CN"/>
              <a:t> x </a:t>
            </a:r>
            <a:r>
              <a:rPr lang="zh-CN" altLang="en-US"/>
              <a:t>和字符串</a:t>
            </a:r>
            <a:r>
              <a:rPr lang="en-US" altLang="zh-CN"/>
              <a:t> S</a:t>
            </a:r>
            <a:r>
              <a:rPr lang="zh-CN" altLang="en-US"/>
              <a:t>，</a:t>
            </a:r>
            <a:r>
              <a:rPr lang="en-US" altLang="zh-CN"/>
              <a:t>S </a:t>
            </a:r>
            <a:r>
              <a:rPr lang="zh-CN" altLang="en-US"/>
              <a:t>中不包含相同字符，有修改会修改一条边的权值</a:t>
            </a:r>
            <a:endParaRPr lang="en-US" altLang="zh-CN"/>
          </a:p>
          <a:p>
            <a:r>
              <a:rPr lang="zh-CN" altLang="en-US"/>
              <a:t>从</a:t>
            </a:r>
            <a:r>
              <a:rPr lang="en-US" altLang="zh-CN"/>
              <a:t> x </a:t>
            </a:r>
            <a:r>
              <a:rPr lang="zh-CN" altLang="en-US"/>
              <a:t>点开始，每次</a:t>
            </a:r>
            <a:r>
              <a:rPr lang="en-US" altLang="zh-CN"/>
              <a:t> </a:t>
            </a:r>
            <a:r>
              <a:rPr lang="zh-CN" altLang="en-US"/>
              <a:t>对与</a:t>
            </a:r>
            <a:r>
              <a:rPr lang="en-US" altLang="zh-CN"/>
              <a:t> x </a:t>
            </a:r>
            <a:r>
              <a:rPr lang="zh-CN" altLang="en-US"/>
              <a:t>点相邻的边，对这些边找出其边权在</a:t>
            </a:r>
            <a:r>
              <a:rPr lang="en-US" altLang="zh-CN"/>
              <a:t> S </a:t>
            </a:r>
            <a:r>
              <a:rPr lang="zh-CN" altLang="en-US"/>
              <a:t>中出现的位置，找出边权出现位置最靠前的边，然后</a:t>
            </a:r>
            <a:r>
              <a:rPr lang="zh-CN" altLang="en-US"/>
              <a:t>走过去</a:t>
            </a:r>
            <a:endParaRPr lang="zh-CN" altLang="en-US"/>
          </a:p>
          <a:p>
            <a:r>
              <a:rPr lang="zh-CN" altLang="en-US"/>
              <a:t>每次询问走过的边直接从树上删除，一条边正反方向算同一条边，也就是说没法</a:t>
            </a:r>
            <a:r>
              <a:rPr lang="en-US" altLang="zh-CN"/>
              <a:t> x -&gt; y -&gt; x</a:t>
            </a:r>
            <a:endParaRPr lang="zh-CN" altLang="en-US"/>
          </a:p>
          <a:p>
            <a:r>
              <a:rPr lang="zh-CN" altLang="en-US"/>
              <a:t>这个过程会停机，你需要输出在哪个点停下来，</a:t>
            </a:r>
            <a:r>
              <a:rPr lang="zh-CN" altLang="en-US">
                <a:sym typeface="+mn-ea"/>
              </a:rPr>
              <a:t>询问之间独立</a:t>
            </a:r>
            <a:endParaRPr lang="zh-CN" altLang="en-US"/>
          </a:p>
          <a:p>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首先我们可以发现走的路径一定是树上一条链，并且是从</a:t>
            </a:r>
            <a:r>
              <a:rPr lang="en-US" altLang="zh-CN"/>
              <a:t> x </a:t>
            </a:r>
            <a:r>
              <a:rPr lang="zh-CN" altLang="en-US"/>
              <a:t>先走到一个祖先，然后走到一个叶子，因为不能经过重</a:t>
            </a:r>
            <a:r>
              <a:rPr lang="zh-CN" altLang="en-US"/>
              <a:t>边</a:t>
            </a:r>
            <a:endParaRPr lang="zh-CN" altLang="en-US"/>
          </a:p>
          <a:p>
            <a:r>
              <a:rPr lang="zh-CN" altLang="en-US"/>
              <a:t>考虑对字符串</a:t>
            </a:r>
            <a:r>
              <a:rPr lang="en-US" altLang="zh-CN"/>
              <a:t> S</a:t>
            </a:r>
            <a:r>
              <a:rPr lang="zh-CN" altLang="en-US"/>
              <a:t>，一条链</a:t>
            </a:r>
            <a:r>
              <a:rPr lang="en-US" altLang="zh-CN"/>
              <a:t> (x,y) </a:t>
            </a:r>
            <a:r>
              <a:rPr lang="zh-CN" altLang="en-US"/>
              <a:t>如何判断是否能从</a:t>
            </a:r>
            <a:r>
              <a:rPr lang="en-US" altLang="zh-CN"/>
              <a:t> x </a:t>
            </a:r>
            <a:r>
              <a:rPr lang="zh-CN" altLang="en-US"/>
              <a:t>走到</a:t>
            </a:r>
            <a:r>
              <a:rPr lang="en-US" altLang="zh-CN"/>
              <a:t> y</a:t>
            </a:r>
            <a:r>
              <a:rPr lang="zh-CN" altLang="en-US"/>
              <a:t>，中途不换</a:t>
            </a:r>
            <a:r>
              <a:rPr lang="zh-CN" altLang="en-US"/>
              <a:t>边</a:t>
            </a:r>
            <a:endParaRPr lang="zh-CN" altLang="en-US"/>
          </a:p>
          <a:p>
            <a:r>
              <a:rPr lang="zh-CN" altLang="en-US"/>
              <a:t>对字符串</a:t>
            </a:r>
            <a:r>
              <a:rPr lang="en-US" altLang="zh-CN"/>
              <a:t> S</a:t>
            </a:r>
            <a:r>
              <a:rPr lang="zh-CN" altLang="en-US"/>
              <a:t>，我们只需要考虑两两字符的先后</a:t>
            </a:r>
            <a:r>
              <a:rPr lang="zh-CN" altLang="en-US"/>
              <a:t>顺序</a:t>
            </a:r>
            <a:endParaRPr lang="zh-CN" altLang="en-US"/>
          </a:p>
          <a:p>
            <a:r>
              <a:rPr lang="zh-CN" altLang="en-US"/>
              <a:t>考虑每一步，如果链上对应的边比连出去的其他边在</a:t>
            </a:r>
            <a:r>
              <a:rPr lang="en-US" altLang="zh-CN"/>
              <a:t> S </a:t>
            </a:r>
            <a:r>
              <a:rPr lang="zh-CN" altLang="en-US"/>
              <a:t>中更靠前，这一步走完之后就还在链上，否则就不在链上</a:t>
            </a:r>
            <a:r>
              <a:rPr lang="zh-CN" altLang="en-US"/>
              <a:t>了</a:t>
            </a:r>
            <a:endParaRPr lang="zh-CN" altLang="en-US"/>
          </a:p>
          <a:p>
            <a:endParaRPr lang="zh-CN" altLang="en-US"/>
          </a:p>
        </p:txBody>
      </p:sp>
      <p:graphicFrame>
        <p:nvGraphicFramePr>
          <p:cNvPr id="4" name="对象 3"/>
          <p:cNvGraphicFramePr/>
          <p:nvPr/>
        </p:nvGraphicFramePr>
        <p:xfrm>
          <a:off x="9031605" y="5036820"/>
          <a:ext cx="2726055" cy="1821180"/>
        </p:xfrm>
        <a:graphic>
          <a:graphicData uri="http://schemas.openxmlformats.org/presentationml/2006/ole">
            <mc:AlternateContent xmlns:mc="http://schemas.openxmlformats.org/markup-compatibility/2006">
              <mc:Choice xmlns:v="urn:schemas-microsoft-com:vml" Requires="v">
                <p:oleObj spid="_x0000_s5" name="" r:id="rId1" imgW="1606550" imgH="1073150" progId="Paint.Picture">
                  <p:embed/>
                </p:oleObj>
              </mc:Choice>
              <mc:Fallback>
                <p:oleObj name="" r:id="rId1" imgW="1606550" imgH="1073150" progId="Paint.Picture">
                  <p:embed/>
                  <p:pic>
                    <p:nvPicPr>
                      <p:cNvPr id="0" name="图片 4"/>
                      <p:cNvPicPr/>
                      <p:nvPr/>
                    </p:nvPicPr>
                    <p:blipFill>
                      <a:blip r:embed="rId2"/>
                      <a:stretch>
                        <a:fillRect/>
                      </a:stretch>
                    </p:blipFill>
                    <p:spPr>
                      <a:xfrm>
                        <a:off x="9031605" y="5036820"/>
                        <a:ext cx="2726055" cy="1821180"/>
                      </a:xfrm>
                      <a:prstGeom prst="rect">
                        <a:avLst/>
                      </a:prstGeom>
                    </p:spPr>
                  </p:pic>
                </p:oleObj>
              </mc:Fallback>
            </mc:AlternateContent>
          </a:graphicData>
        </a:graphic>
      </p:graphicFrame>
      <p:graphicFrame>
        <p:nvGraphicFramePr>
          <p:cNvPr id="8" name="对象 7"/>
          <p:cNvGraphicFramePr/>
          <p:nvPr/>
        </p:nvGraphicFramePr>
        <p:xfrm>
          <a:off x="4507865" y="4936490"/>
          <a:ext cx="2216150" cy="1921510"/>
        </p:xfrm>
        <a:graphic>
          <a:graphicData uri="http://schemas.openxmlformats.org/presentationml/2006/ole">
            <mc:AlternateContent xmlns:mc="http://schemas.openxmlformats.org/markup-compatibility/2006">
              <mc:Choice xmlns:v="urn:schemas-microsoft-com:vml" Requires="v">
                <p:oleObj spid="_x0000_s9" name="" r:id="rId3" imgW="1193800" imgH="1035050" progId="Paint.Picture">
                  <p:embed/>
                </p:oleObj>
              </mc:Choice>
              <mc:Fallback>
                <p:oleObj name="" r:id="rId3" imgW="1193800" imgH="1035050" progId="Paint.Picture">
                  <p:embed/>
                  <p:pic>
                    <p:nvPicPr>
                      <p:cNvPr id="0" name="图片 8"/>
                      <p:cNvPicPr/>
                      <p:nvPr/>
                    </p:nvPicPr>
                    <p:blipFill>
                      <a:blip r:embed="rId4"/>
                      <a:stretch>
                        <a:fillRect/>
                      </a:stretch>
                    </p:blipFill>
                    <p:spPr>
                      <a:xfrm>
                        <a:off x="4507865" y="4936490"/>
                        <a:ext cx="2216150" cy="1921510"/>
                      </a:xfrm>
                      <a:prstGeom prst="rect">
                        <a:avLst/>
                      </a:prstGeom>
                    </p:spPr>
                  </p:pic>
                </p:oleObj>
              </mc:Fallback>
            </mc:AlternateContent>
          </a:graphicData>
        </a:graphic>
      </p:graphicFrame>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构造一个数组</a:t>
            </a:r>
            <a:r>
              <a:rPr lang="en-US" altLang="zh-CN"/>
              <a:t> f[i][j] = 1 </a:t>
            </a:r>
            <a:r>
              <a:rPr lang="zh-CN" altLang="en-US"/>
              <a:t>表示第</a:t>
            </a:r>
            <a:r>
              <a:rPr lang="en-US" altLang="zh-CN"/>
              <a:t> i </a:t>
            </a:r>
            <a:r>
              <a:rPr lang="zh-CN" altLang="en-US"/>
              <a:t>个字符在</a:t>
            </a:r>
            <a:r>
              <a:rPr lang="en-US" altLang="zh-CN"/>
              <a:t> S </a:t>
            </a:r>
            <a:r>
              <a:rPr lang="zh-CN" altLang="en-US"/>
              <a:t>中出现比第</a:t>
            </a:r>
            <a:r>
              <a:rPr lang="en-US" altLang="zh-CN"/>
              <a:t> j </a:t>
            </a:r>
            <a:r>
              <a:rPr lang="zh-CN" altLang="en-US"/>
              <a:t>个字符更靠前，</a:t>
            </a:r>
            <a:r>
              <a:rPr lang="en-US" altLang="zh-CN"/>
              <a:t>f[i][j] = 0 </a:t>
            </a:r>
            <a:r>
              <a:rPr lang="zh-CN" altLang="en-US"/>
              <a:t>表示相反的</a:t>
            </a:r>
            <a:r>
              <a:rPr lang="zh-CN" altLang="en-US"/>
              <a:t>信息</a:t>
            </a:r>
            <a:endParaRPr lang="zh-CN" altLang="en-US"/>
          </a:p>
          <a:p>
            <a:r>
              <a:rPr lang="zh-CN" altLang="en-US"/>
              <a:t>对每个点</a:t>
            </a:r>
            <a:r>
              <a:rPr lang="en-US" altLang="zh-CN"/>
              <a:t> x</a:t>
            </a:r>
            <a:r>
              <a:rPr lang="zh-CN" altLang="en-US"/>
              <a:t>，构造</a:t>
            </a:r>
            <a:r>
              <a:rPr lang="en-US" altLang="zh-CN"/>
              <a:t> g[x][i][j] </a:t>
            </a:r>
            <a:r>
              <a:rPr lang="zh-CN" altLang="en-US"/>
              <a:t>表示</a:t>
            </a:r>
            <a:r>
              <a:rPr lang="zh-CN" altLang="en-US">
                <a:sym typeface="+mn-ea"/>
              </a:rPr>
              <a:t>表示第</a:t>
            </a:r>
            <a:r>
              <a:rPr lang="en-US" altLang="zh-CN">
                <a:sym typeface="+mn-ea"/>
              </a:rPr>
              <a:t> i </a:t>
            </a:r>
            <a:r>
              <a:rPr lang="zh-CN" altLang="en-US">
                <a:sym typeface="+mn-ea"/>
              </a:rPr>
              <a:t>个字符在</a:t>
            </a:r>
            <a:r>
              <a:rPr lang="en-US" altLang="zh-CN">
                <a:sym typeface="+mn-ea"/>
              </a:rPr>
              <a:t> x </a:t>
            </a:r>
            <a:r>
              <a:rPr lang="zh-CN" altLang="en-US">
                <a:sym typeface="+mn-ea"/>
              </a:rPr>
              <a:t>相邻的</a:t>
            </a:r>
            <a:r>
              <a:rPr lang="zh-CN" altLang="en-US">
                <a:sym typeface="+mn-ea"/>
              </a:rPr>
              <a:t>边中出现比第</a:t>
            </a:r>
            <a:r>
              <a:rPr lang="en-US" altLang="zh-CN">
                <a:sym typeface="+mn-ea"/>
              </a:rPr>
              <a:t> j </a:t>
            </a:r>
            <a:r>
              <a:rPr lang="zh-CN" altLang="en-US">
                <a:sym typeface="+mn-ea"/>
              </a:rPr>
              <a:t>个字符更靠前，</a:t>
            </a:r>
            <a:r>
              <a:rPr lang="en-US" altLang="zh-CN">
                <a:sym typeface="+mn-ea"/>
              </a:rPr>
              <a:t>g[x][i][j] = 0 </a:t>
            </a:r>
            <a:r>
              <a:rPr lang="zh-CN" altLang="en-US">
                <a:sym typeface="+mn-ea"/>
              </a:rPr>
              <a:t>表示相反的信息</a:t>
            </a:r>
            <a:endParaRPr lang="zh-CN" altLang="en-US">
              <a:sym typeface="+mn-ea"/>
            </a:endParaRPr>
          </a:p>
          <a:p>
            <a:r>
              <a:rPr lang="zh-CN" altLang="en-US"/>
              <a:t>对路径</a:t>
            </a:r>
            <a:r>
              <a:rPr lang="en-US" altLang="zh-CN"/>
              <a:t> (x,y)</a:t>
            </a:r>
            <a:r>
              <a:rPr lang="zh-CN" altLang="en-US"/>
              <a:t>，如果路径上所有位置</a:t>
            </a:r>
            <a:r>
              <a:rPr lang="en-US" altLang="zh-CN"/>
              <a:t> k </a:t>
            </a:r>
            <a:r>
              <a:rPr lang="zh-CN" altLang="en-US"/>
              <a:t>的</a:t>
            </a:r>
            <a:r>
              <a:rPr lang="en-US" altLang="zh-CN"/>
              <a:t> g[k][i][j] </a:t>
            </a:r>
            <a:r>
              <a:rPr lang="zh-CN" altLang="en-US"/>
              <a:t>都比</a:t>
            </a:r>
            <a:r>
              <a:rPr lang="en-US" altLang="zh-CN"/>
              <a:t> f[i][j] </a:t>
            </a:r>
            <a:r>
              <a:rPr lang="zh-CN" altLang="en-US"/>
              <a:t>小，则这条路径是可以在字符串</a:t>
            </a:r>
            <a:r>
              <a:rPr lang="en-US" altLang="zh-CN"/>
              <a:t> S </a:t>
            </a:r>
            <a:r>
              <a:rPr lang="zh-CN" altLang="en-US"/>
              <a:t>的条件下走出的，否则是不行</a:t>
            </a:r>
            <a:r>
              <a:rPr lang="zh-CN" altLang="en-US"/>
              <a:t>的</a:t>
            </a:r>
            <a:endParaRPr lang="zh-CN" altLang="en-US"/>
          </a:p>
          <a:p>
            <a:r>
              <a:rPr lang="zh-CN" altLang="en-US"/>
              <a:t>于是我们可以计算这条路径上的</a:t>
            </a:r>
            <a:r>
              <a:rPr lang="en-US" altLang="zh-CN"/>
              <a:t> g[k][i][j] </a:t>
            </a:r>
            <a:r>
              <a:rPr lang="zh-CN" altLang="en-US"/>
              <a:t>的或，变成一个分治</a:t>
            </a:r>
            <a:r>
              <a:rPr lang="zh-CN" altLang="en-US"/>
              <a:t>信息</a:t>
            </a:r>
            <a:endParaRPr lang="zh-CN" altLang="en-US"/>
          </a:p>
          <a:p>
            <a:r>
              <a:rPr lang="zh-CN" altLang="en-US"/>
              <a:t>用树链剖分或者更优的树分治方法维护，比如</a:t>
            </a:r>
            <a:r>
              <a:rPr lang="en-US" altLang="zh-CN"/>
              <a:t> </a:t>
            </a:r>
            <a:r>
              <a:rPr lang="en-US" altLang="zh-CN"/>
              <a:t>LCT</a:t>
            </a:r>
            <a:endParaRPr lang="en-US" altLang="zh-CN"/>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t>当构造出高效判断一条链的方法后，可以在树上二分来得到我们想要的</a:t>
            </a:r>
            <a:r>
              <a:rPr lang="zh-CN" altLang="en-US"/>
              <a:t>答案</a:t>
            </a:r>
            <a:endParaRPr lang="zh-CN" altLang="en-US"/>
          </a:p>
          <a:p>
            <a:r>
              <a:rPr lang="zh-CN" altLang="en-US"/>
              <a:t>对原树进行树链剖分，向上走的部分可以每次跳重链，如果重链算出来可以走，那就走，否则代表分界点在重链上，于是在重链上二分来找到分界点，这个分界点就是向上到的最远</a:t>
            </a:r>
            <a:r>
              <a:rPr lang="zh-CN" altLang="en-US"/>
              <a:t>点</a:t>
            </a:r>
            <a:endParaRPr lang="zh-CN" altLang="en-US"/>
          </a:p>
          <a:p>
            <a:r>
              <a:rPr lang="zh-CN" altLang="en-US"/>
              <a:t>然后向下每次也是走重链，如果重链可以走完，则走到一个叶子，否则二分在重链的哪个位置换到轻边，因为每走一次轻边后子树大小减半，所以上述二分过程进行</a:t>
            </a:r>
            <a:r>
              <a:rPr lang="en-US" altLang="zh-CN"/>
              <a:t> O(logn) </a:t>
            </a:r>
            <a:r>
              <a:rPr lang="zh-CN" altLang="en-US"/>
              <a:t>次</a:t>
            </a:r>
            <a:endParaRPr lang="zh-CN" altLang="en-US"/>
          </a:p>
          <a:p>
            <a:r>
              <a:rPr lang="zh-CN" altLang="en-US"/>
              <a:t>链或的信息可以用</a:t>
            </a:r>
            <a:r>
              <a:rPr lang="en-US" altLang="zh-CN"/>
              <a:t> bitset </a:t>
            </a:r>
            <a:r>
              <a:rPr lang="zh-CN" altLang="en-US"/>
              <a:t>压位</a:t>
            </a:r>
            <a:r>
              <a:rPr lang="zh-CN" altLang="en-US"/>
              <a:t>计算</a:t>
            </a:r>
            <a:endParaRPr lang="zh-CN" altLang="en-US"/>
          </a:p>
          <a:p>
            <a:r>
              <a:rPr lang="zh-CN" altLang="en-US"/>
              <a:t>总时间复杂度</a:t>
            </a:r>
            <a:r>
              <a:rPr lang="en-US" altLang="zh-CN"/>
              <a:t> O((n+(n+m)logn)Σ^2/w)</a:t>
            </a:r>
            <a:r>
              <a:rPr lang="zh-CN" altLang="en-US"/>
              <a:t>，树链剖分会多个</a:t>
            </a:r>
            <a:r>
              <a:rPr lang="en-US" altLang="zh-CN"/>
              <a:t> </a:t>
            </a:r>
            <a:r>
              <a:rPr lang="en-US" altLang="zh-CN"/>
              <a:t>logn</a:t>
            </a:r>
            <a:endParaRPr lang="en-US" altLang="zh-CN"/>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CF1017G </a:t>
            </a:r>
            <a:r>
              <a:rPr lang="en-US" altLang="zh-CN"/>
              <a:t>The Tree</a:t>
            </a:r>
            <a:endParaRPr lang="zh-CN" altLang="en-US" dirty="0"/>
          </a:p>
        </p:txBody>
      </p:sp>
      <p:sp>
        <p:nvSpPr>
          <p:cNvPr id="3" name="内容占位符 2"/>
          <p:cNvSpPr>
            <a:spLocks noGrp="1"/>
          </p:cNvSpPr>
          <p:nvPr>
            <p:ph idx="1"/>
          </p:nvPr>
        </p:nvSpPr>
        <p:spPr/>
        <p:txBody>
          <a:bodyPr/>
          <a:lstStyle/>
          <a:p>
            <a:r>
              <a:rPr lang="zh-CN" altLang="en-US" dirty="0"/>
              <a:t>给定一棵树，维护以下</a:t>
            </a:r>
            <a:r>
              <a:rPr lang="en-US" altLang="zh-CN" dirty="0"/>
              <a:t>3</a:t>
            </a:r>
            <a:r>
              <a:rPr lang="zh-CN" altLang="en-US" dirty="0"/>
              <a:t>个操作：</a:t>
            </a:r>
            <a:endParaRPr lang="zh-CN" altLang="en-US" dirty="0"/>
          </a:p>
          <a:p>
            <a:r>
              <a:rPr lang="en-US" altLang="zh-CN" dirty="0"/>
              <a:t>1 x</a:t>
            </a:r>
            <a:r>
              <a:rPr lang="zh-CN" altLang="en-US" dirty="0"/>
              <a:t>表示如果节点</a:t>
            </a:r>
            <a:r>
              <a:rPr lang="en-US" altLang="zh-CN" dirty="0"/>
              <a:t>x</a:t>
            </a:r>
            <a:r>
              <a:rPr lang="zh-CN" altLang="en-US" dirty="0"/>
              <a:t>为白色，则将其染黑。否则对这个节点的所有儿子递归进行相同操作。</a:t>
            </a:r>
            <a:endParaRPr lang="zh-CN" altLang="en-US" dirty="0"/>
          </a:p>
          <a:p>
            <a:r>
              <a:rPr lang="en-US" altLang="zh-CN" dirty="0"/>
              <a:t>2 x</a:t>
            </a:r>
            <a:r>
              <a:rPr lang="zh-CN" altLang="en-US" dirty="0"/>
              <a:t>表示将以节点</a:t>
            </a:r>
            <a:r>
              <a:rPr lang="en-US" altLang="zh-CN" dirty="0"/>
              <a:t>x</a:t>
            </a:r>
            <a:r>
              <a:rPr lang="zh-CN" altLang="en-US" dirty="0"/>
              <a:t>为</a:t>
            </a:r>
            <a:r>
              <a:rPr lang="en-US" altLang="zh-CN" dirty="0"/>
              <a:t>root</a:t>
            </a:r>
            <a:r>
              <a:rPr lang="zh-CN" altLang="en-US" dirty="0"/>
              <a:t>的子树染白。</a:t>
            </a:r>
            <a:endParaRPr lang="zh-CN" altLang="en-US" dirty="0"/>
          </a:p>
          <a:p>
            <a:r>
              <a:rPr lang="en-US" altLang="zh-CN" dirty="0"/>
              <a:t>3 x</a:t>
            </a:r>
            <a:r>
              <a:rPr lang="zh-CN" altLang="en-US" dirty="0"/>
              <a:t>表示查询节点</a:t>
            </a:r>
            <a:r>
              <a:rPr lang="en-US" altLang="zh-CN" dirty="0"/>
              <a:t>x</a:t>
            </a:r>
            <a:r>
              <a:rPr lang="zh-CN" altLang="en-US"/>
              <a:t>的颜色。</a:t>
            </a:r>
            <a:endParaRPr lang="zh-CN" altLang="en-US" dirty="0"/>
          </a:p>
          <a:p>
            <a:endParaRPr lang="zh-CN" altLang="en-US" dirty="0"/>
          </a:p>
          <a:p>
            <a:endParaRPr lang="zh-CN" altLang="en-US" dirty="0"/>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这个</a:t>
            </a:r>
            <a:r>
              <a:rPr lang="en-US" altLang="zh-CN" dirty="0"/>
              <a:t>3</a:t>
            </a:r>
            <a:r>
              <a:rPr lang="zh-CN" altLang="en-US" dirty="0"/>
              <a:t>操作的答案实际上只受到其上方祖先的</a:t>
            </a:r>
            <a:r>
              <a:rPr lang="en-US" altLang="zh-CN" dirty="0"/>
              <a:t>1,2</a:t>
            </a:r>
            <a:r>
              <a:rPr lang="zh-CN" altLang="en-US" dirty="0"/>
              <a:t>操作影响</a:t>
            </a:r>
            <a:endParaRPr lang="en-US" altLang="zh-CN" dirty="0"/>
          </a:p>
          <a:p>
            <a:r>
              <a:rPr lang="zh-CN" altLang="en-US" dirty="0"/>
              <a:t>若没有</a:t>
            </a:r>
            <a:r>
              <a:rPr lang="en-US" altLang="zh-CN" dirty="0"/>
              <a:t>2</a:t>
            </a:r>
            <a:r>
              <a:rPr lang="zh-CN" altLang="en-US" dirty="0"/>
              <a:t>操作，考虑每次查询</a:t>
            </a:r>
            <a:r>
              <a:rPr lang="en-US" altLang="zh-CN" dirty="0"/>
              <a:t>x</a:t>
            </a:r>
            <a:r>
              <a:rPr lang="zh-CN" altLang="en-US" dirty="0"/>
              <a:t>时，我们实际上是在找</a:t>
            </a:r>
            <a:r>
              <a:rPr lang="en-US" altLang="zh-CN" dirty="0"/>
              <a:t>x</a:t>
            </a:r>
            <a:r>
              <a:rPr lang="zh-CN" altLang="en-US" dirty="0"/>
              <a:t>的祖先中，是否有一个祖先</a:t>
            </a:r>
            <a:r>
              <a:rPr lang="en-US" altLang="zh-CN" dirty="0"/>
              <a:t>y</a:t>
            </a:r>
            <a:r>
              <a:rPr lang="zh-CN" altLang="en-US" dirty="0"/>
              <a:t>，满足</a:t>
            </a:r>
            <a:r>
              <a:rPr lang="en-US" altLang="zh-CN" dirty="0"/>
              <a:t>y</a:t>
            </a:r>
            <a:r>
              <a:rPr lang="zh-CN" altLang="en-US" dirty="0"/>
              <a:t>到</a:t>
            </a:r>
            <a:r>
              <a:rPr lang="en-US" altLang="zh-CN" dirty="0"/>
              <a:t>x</a:t>
            </a:r>
            <a:r>
              <a:rPr lang="zh-CN" altLang="en-US" dirty="0"/>
              <a:t>的链上</a:t>
            </a:r>
            <a:r>
              <a:rPr lang="en-US" altLang="zh-CN" dirty="0"/>
              <a:t>1</a:t>
            </a:r>
            <a:r>
              <a:rPr lang="zh-CN" altLang="en-US" dirty="0"/>
              <a:t>操作次数比链长度大</a:t>
            </a:r>
            <a:endParaRPr lang="en-US" altLang="zh-CN" dirty="0"/>
          </a:p>
          <a:p>
            <a:r>
              <a:rPr lang="zh-CN" altLang="en-US" dirty="0"/>
              <a:t>记</a:t>
            </a:r>
            <a:r>
              <a:rPr lang="en-US" altLang="zh-CN" dirty="0"/>
              <a:t>a[x]</a:t>
            </a:r>
            <a:r>
              <a:rPr lang="zh-CN" altLang="en-US" dirty="0"/>
              <a:t>表示</a:t>
            </a:r>
            <a:r>
              <a:rPr lang="en-US" altLang="zh-CN" dirty="0"/>
              <a:t>x</a:t>
            </a:r>
            <a:r>
              <a:rPr lang="zh-CN" altLang="en-US" dirty="0"/>
              <a:t>被</a:t>
            </a:r>
            <a:r>
              <a:rPr lang="en-US" altLang="zh-CN" dirty="0"/>
              <a:t>1</a:t>
            </a:r>
            <a:r>
              <a:rPr lang="zh-CN" altLang="en-US" dirty="0"/>
              <a:t>操作了多少次</a:t>
            </a:r>
            <a:endParaRPr lang="en-US" altLang="zh-CN" dirty="0"/>
          </a:p>
          <a:p>
            <a:r>
              <a:rPr lang="zh-CN" altLang="en-US" dirty="0"/>
              <a:t>即是否存在</a:t>
            </a:r>
            <a:r>
              <a:rPr lang="en-US" altLang="zh-CN" dirty="0"/>
              <a:t>x</a:t>
            </a:r>
            <a:r>
              <a:rPr lang="zh-CN" altLang="en-US" dirty="0"/>
              <a:t>的祖先</a:t>
            </a:r>
            <a:r>
              <a:rPr lang="en-US" altLang="zh-CN" dirty="0"/>
              <a:t>y</a:t>
            </a:r>
            <a:r>
              <a:rPr lang="zh-CN" altLang="en-US" dirty="0"/>
              <a:t>，满足</a:t>
            </a:r>
            <a:r>
              <a:rPr lang="en-US" altLang="zh-CN" dirty="0" err="1"/>
              <a:t>x~y</a:t>
            </a:r>
            <a:r>
              <a:rPr lang="zh-CN" altLang="en-US" dirty="0"/>
              <a:t>的</a:t>
            </a:r>
            <a:r>
              <a:rPr lang="en-US" altLang="zh-CN" dirty="0"/>
              <a:t>a</a:t>
            </a:r>
            <a:r>
              <a:rPr lang="zh-CN" altLang="en-US" dirty="0"/>
              <a:t>的和</a:t>
            </a:r>
            <a:r>
              <a:rPr lang="en-US" altLang="zh-CN" dirty="0"/>
              <a:t>&gt;dep[y]-dep[x]</a:t>
            </a:r>
            <a:endParaRPr lang="en-US" altLang="zh-CN" dirty="0"/>
          </a:p>
          <a:p>
            <a:r>
              <a:rPr lang="zh-CN" altLang="en-US" dirty="0"/>
              <a:t>这个可以在树链剖分上二分，维护一下区间中每个后缀的</a:t>
            </a:r>
            <a:r>
              <a:rPr lang="en-US" altLang="zh-CN" dirty="0"/>
              <a:t>(a[</a:t>
            </a:r>
            <a:r>
              <a:rPr lang="en-US" altLang="zh-CN" dirty="0" err="1"/>
              <a:t>i</a:t>
            </a:r>
            <a:r>
              <a:rPr lang="en-US" altLang="zh-CN" dirty="0"/>
              <a:t>]-1)</a:t>
            </a:r>
            <a:r>
              <a:rPr lang="zh-CN" altLang="en-US" dirty="0"/>
              <a:t>的最大值与和即可</a:t>
            </a:r>
            <a:r>
              <a:rPr lang="en-US" altLang="zh-CN" dirty="0"/>
              <a:t>O(</a:t>
            </a:r>
            <a:r>
              <a:rPr lang="en-US" altLang="zh-CN" dirty="0" err="1"/>
              <a:t>logn</a:t>
            </a:r>
            <a:r>
              <a:rPr lang="en-US" altLang="zh-CN" dirty="0"/>
              <a:t>)</a:t>
            </a:r>
            <a:r>
              <a:rPr lang="zh-CN" altLang="en-US" dirty="0"/>
              <a:t>解决，树链剖分是</a:t>
            </a:r>
            <a:r>
              <a:rPr lang="en-US" altLang="zh-CN" dirty="0"/>
              <a:t>O(log^2n)</a:t>
            </a:r>
            <a:r>
              <a:rPr lang="zh-CN" altLang="en-US" dirty="0"/>
              <a:t>的</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标题 1"/>
          <p:cNvSpPr>
            <a:spLocks noGrp="1"/>
          </p:cNvSpPr>
          <p:nvPr>
            <p:ph type="title"/>
          </p:nvPr>
        </p:nvSpPr>
        <p:spPr/>
        <p:txBody>
          <a:bodyPr vert="horz" wrap="square" lIns="91440" tIns="45720" rIns="91440" bIns="45720" anchor="ctr" anchorCtr="0"/>
          <a:p>
            <a:r>
              <a:rPr lang="en-US" altLang="zh-CN" dirty="0"/>
              <a:t>So</a:t>
            </a:r>
            <a:r>
              <a:rPr lang="en-US" altLang="zh-CN" dirty="0"/>
              <a:t>lution</a:t>
            </a:r>
            <a:endParaRPr lang="en-US" altLang="zh-CN" dirty="0"/>
          </a:p>
        </p:txBody>
      </p:sp>
      <p:sp>
        <p:nvSpPr>
          <p:cNvPr id="102403" name="内容占位符 2"/>
          <p:cNvSpPr>
            <a:spLocks noGrp="1"/>
          </p:cNvSpPr>
          <p:nvPr>
            <p:ph idx="1"/>
          </p:nvPr>
        </p:nvSpPr>
        <p:spPr/>
        <p:txBody>
          <a:bodyPr vert="horz" wrap="square" lIns="91440" tIns="45720" rIns="91440" bIns="45720" anchor="t" anchorCtr="0"/>
          <a:p>
            <a:r>
              <a:rPr lang="zh-CN" altLang="en-US" dirty="0"/>
              <a:t>用</a:t>
            </a:r>
            <a:r>
              <a:rPr lang="en-US" altLang="zh-CN" dirty="0"/>
              <a:t>DFS</a:t>
            </a:r>
            <a:r>
              <a:rPr lang="zh-CN" altLang="en-US" dirty="0"/>
              <a:t>序列，转换为一个区间加区间和的问题</a:t>
            </a:r>
            <a:endParaRPr lang="en-US" altLang="zh-CN" dirty="0"/>
          </a:p>
          <a:p>
            <a:r>
              <a:rPr lang="zh-CN" altLang="en-US" dirty="0"/>
              <a:t>用树状树组或者线段树维护即可</a:t>
            </a:r>
            <a:endParaRPr lang="zh-CN" altLang="en-US" dirty="0"/>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考虑对子树</a:t>
            </a:r>
            <a:r>
              <a:rPr lang="en-US" altLang="zh-CN" dirty="0"/>
              <a:t>x</a:t>
            </a:r>
            <a:r>
              <a:rPr lang="zh-CN" altLang="en-US" dirty="0"/>
              <a:t>进行</a:t>
            </a:r>
            <a:r>
              <a:rPr lang="en-US" altLang="zh-CN" dirty="0"/>
              <a:t>2</a:t>
            </a:r>
            <a:r>
              <a:rPr lang="zh-CN" altLang="en-US" dirty="0"/>
              <a:t>操作</a:t>
            </a:r>
            <a:endParaRPr lang="en-US" altLang="zh-CN" dirty="0"/>
          </a:p>
          <a:p>
            <a:r>
              <a:rPr lang="zh-CN" altLang="en-US" dirty="0"/>
              <a:t>在子树</a:t>
            </a:r>
            <a:r>
              <a:rPr lang="en-US" altLang="zh-CN" dirty="0"/>
              <a:t>x</a:t>
            </a:r>
            <a:r>
              <a:rPr lang="zh-CN" altLang="en-US" dirty="0"/>
              <a:t>内的</a:t>
            </a:r>
            <a:r>
              <a:rPr lang="en-US" altLang="zh-CN" dirty="0"/>
              <a:t>1</a:t>
            </a:r>
            <a:r>
              <a:rPr lang="zh-CN" altLang="en-US" dirty="0"/>
              <a:t>操作可以全部进行暴力清空，均摊次数</a:t>
            </a:r>
            <a:r>
              <a:rPr lang="en-US" altLang="zh-CN" dirty="0"/>
              <a:t>O(m)</a:t>
            </a:r>
            <a:endParaRPr lang="en-US" altLang="zh-CN" dirty="0"/>
          </a:p>
          <a:p>
            <a:r>
              <a:rPr lang="zh-CN" altLang="en-US" dirty="0"/>
              <a:t>在清空子树</a:t>
            </a:r>
            <a:r>
              <a:rPr lang="en-US" altLang="zh-CN" dirty="0"/>
              <a:t>x</a:t>
            </a:r>
            <a:r>
              <a:rPr lang="zh-CN" altLang="en-US" dirty="0"/>
              <a:t>内的</a:t>
            </a:r>
            <a:r>
              <a:rPr lang="en-US" altLang="zh-CN" dirty="0"/>
              <a:t>1</a:t>
            </a:r>
            <a:r>
              <a:rPr lang="zh-CN" altLang="en-US" dirty="0"/>
              <a:t>操作后，第一种可能是</a:t>
            </a:r>
            <a:r>
              <a:rPr lang="en-US" altLang="zh-CN" dirty="0"/>
              <a:t>x</a:t>
            </a:r>
            <a:r>
              <a:rPr lang="zh-CN" altLang="en-US" dirty="0"/>
              <a:t>的父亲此时为白色，这种情况则问题已解决</a:t>
            </a:r>
            <a:endParaRPr lang="en-US" altLang="zh-CN" dirty="0"/>
          </a:p>
          <a:p>
            <a:r>
              <a:rPr lang="zh-CN" altLang="en-US" dirty="0"/>
              <a:t>第二种可能是</a:t>
            </a:r>
            <a:r>
              <a:rPr lang="en-US" altLang="zh-CN" dirty="0"/>
              <a:t>x</a:t>
            </a:r>
            <a:r>
              <a:rPr lang="zh-CN" altLang="en-US" dirty="0"/>
              <a:t>的父亲此时为黑色</a:t>
            </a:r>
            <a:endParaRPr lang="zh-CN" alt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这种情况中，有可能</a:t>
            </a:r>
            <a:r>
              <a:rPr lang="en-US" altLang="zh-CN" dirty="0"/>
              <a:t>x</a:t>
            </a:r>
            <a:r>
              <a:rPr lang="zh-CN" altLang="en-US" dirty="0"/>
              <a:t>的祖先中上述后缀最大值</a:t>
            </a:r>
            <a:r>
              <a:rPr lang="en-US" altLang="zh-CN" dirty="0"/>
              <a:t>y&gt;0</a:t>
            </a:r>
            <a:r>
              <a:rPr lang="zh-CN" altLang="en-US" dirty="0"/>
              <a:t>，导致子树内深度</a:t>
            </a:r>
            <a:r>
              <a:rPr lang="en-US" altLang="zh-CN" dirty="0"/>
              <a:t>&lt;=y</a:t>
            </a:r>
            <a:r>
              <a:rPr lang="zh-CN" altLang="en-US" dirty="0"/>
              <a:t>的点被认为是黑色的，实际上应当是白色的</a:t>
            </a:r>
            <a:endParaRPr lang="en-US" altLang="zh-CN" dirty="0"/>
          </a:p>
          <a:p>
            <a:r>
              <a:rPr lang="zh-CN" altLang="en-US" dirty="0"/>
              <a:t>此时子树内的节点查询其上方</a:t>
            </a:r>
            <a:r>
              <a:rPr lang="en-US" altLang="zh-CN" dirty="0"/>
              <a:t>1</a:t>
            </a:r>
            <a:r>
              <a:rPr lang="zh-CN" altLang="en-US" dirty="0"/>
              <a:t>操作最深延伸到多少时得到的都是同一个值</a:t>
            </a:r>
            <a:r>
              <a:rPr lang="en-US" altLang="zh-CN" dirty="0"/>
              <a:t>dep[x]+y</a:t>
            </a:r>
            <a:r>
              <a:rPr lang="zh-CN" altLang="en-US" dirty="0"/>
              <a:t>，而期望为</a:t>
            </a:r>
            <a:r>
              <a:rPr lang="en-US" altLang="zh-CN" dirty="0"/>
              <a:t>dep[x]</a:t>
            </a:r>
            <a:endParaRPr lang="en-US" altLang="zh-CN" dirty="0"/>
          </a:p>
          <a:p>
            <a:r>
              <a:rPr lang="zh-CN" altLang="en-US" dirty="0"/>
              <a:t>于是求出这个</a:t>
            </a:r>
            <a:r>
              <a:rPr lang="en-US" altLang="zh-CN" dirty="0"/>
              <a:t>y</a:t>
            </a:r>
            <a:r>
              <a:rPr lang="zh-CN" altLang="en-US" dirty="0"/>
              <a:t>，进行一次子树减即可</a:t>
            </a:r>
            <a:endParaRPr lang="en-US" altLang="zh-CN" dirty="0"/>
          </a:p>
          <a:p>
            <a:endParaRPr lang="en-US" altLang="zh-CN" dirty="0"/>
          </a:p>
          <a:p>
            <a:r>
              <a:rPr lang="zh-CN" altLang="en-US" dirty="0"/>
              <a:t>总时间复杂度</a:t>
            </a:r>
            <a:r>
              <a:rPr lang="en-US" altLang="zh-CN" dirty="0"/>
              <a:t>O(n+mlog^2n)</a:t>
            </a:r>
            <a:endParaRPr lang="zh-CN" altLang="en-US" dirty="0"/>
          </a:p>
          <a:p>
            <a:r>
              <a:rPr lang="zh-CN" altLang="en-US" dirty="0"/>
              <a:t>可以做到</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Luogu7880 </a:t>
            </a:r>
            <a:r>
              <a:rPr lang="en-US" altLang="zh-CN" dirty="0"/>
              <a:t>[Ynoi2006] </a:t>
            </a:r>
            <a:r>
              <a:rPr lang="en-US" altLang="zh-CN" dirty="0" err="1"/>
              <a:t>rldcot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7897427" cy="4341570"/>
          </a:xfrm>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8577610" cy="4346128"/>
          </a:xfrm>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Luogu8528 [Ynoi2003] 铃原露露</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8609965" cy="1917700"/>
          </a:xfrm>
          <a:prstGeom prst="rect">
            <a:avLst/>
          </a:prstGeom>
        </p:spPr>
      </p:pic>
      <p:pic>
        <p:nvPicPr>
          <p:cNvPr id="5" name="图片 4"/>
          <p:cNvPicPr>
            <a:picLocks noChangeAspect="1"/>
          </p:cNvPicPr>
          <p:nvPr/>
        </p:nvPicPr>
        <p:blipFill>
          <a:blip r:embed="rId2"/>
          <a:stretch>
            <a:fillRect/>
          </a:stretch>
        </p:blipFill>
        <p:spPr>
          <a:xfrm>
            <a:off x="838200" y="3608705"/>
            <a:ext cx="6727190" cy="438150"/>
          </a:xfrm>
          <a:prstGeom prst="rect">
            <a:avLst/>
          </a:prstGeom>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9302750" cy="2216150"/>
          </a:xfrm>
          <a:prstGeom prst="rect">
            <a:avLst/>
          </a:prstGeom>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CF1062E</a:t>
            </a:r>
            <a:r>
              <a:rPr lang="en-US" altLang="zh-CN"/>
              <a:t> </a:t>
            </a:r>
            <a:r>
              <a:rPr lang="zh-CN" altLang="en-US"/>
              <a:t>Company</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515600" cy="785495"/>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CF176E Archaeology</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8"/>
            <a:ext cx="6752263" cy="1815910"/>
          </a:xfr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这种直接用</a:t>
            </a:r>
            <a:r>
              <a:rPr lang="en-US" altLang="zh-CN" dirty="0"/>
              <a:t>Top tree</a:t>
            </a:r>
            <a:r>
              <a:rPr lang="zh-CN" altLang="en-US" dirty="0"/>
              <a:t>重拳出击就行</a:t>
            </a:r>
            <a:endParaRPr lang="en-US" altLang="zh-CN" dirty="0"/>
          </a:p>
          <a:p>
            <a:r>
              <a:rPr lang="zh-CN" altLang="en-US" dirty="0"/>
              <a:t>讲个阳间做法</a:t>
            </a:r>
            <a:endParaRPr lang="en-US" altLang="zh-CN" dirty="0"/>
          </a:p>
          <a:p>
            <a:r>
              <a:rPr lang="zh-CN" altLang="en-US" dirty="0"/>
              <a:t>一个点集的两两连通最小边集，就是将这个点集所有点按照</a:t>
            </a:r>
            <a:r>
              <a:rPr lang="en-US" altLang="zh-CN" dirty="0"/>
              <a:t>DFS</a:t>
            </a:r>
            <a:r>
              <a:rPr lang="zh-CN" altLang="en-US" dirty="0"/>
              <a:t>序排序后，相邻两两点距离和（注意第一个点与最后一个点相邻）</a:t>
            </a:r>
            <a:endParaRPr lang="en-US" altLang="zh-CN" dirty="0"/>
          </a:p>
          <a:p>
            <a:r>
              <a:rPr lang="zh-CN" altLang="en-US" dirty="0"/>
              <a:t>这个对应了树的欧拉回路，直接记这个性质就行</a:t>
            </a:r>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3426" name="标题 1"/>
          <p:cNvSpPr>
            <a:spLocks noGrp="1"/>
          </p:cNvSpPr>
          <p:nvPr>
            <p:ph type="title"/>
          </p:nvPr>
        </p:nvSpPr>
        <p:spPr/>
        <p:txBody>
          <a:bodyPr vert="horz" wrap="square" lIns="91440" tIns="45720" rIns="91440" bIns="45720" anchor="ctr" anchorCtr="0"/>
          <a:p>
            <a:r>
              <a:rPr lang="zh-CN" altLang="en-US" dirty="0"/>
              <a:t>注意：</a:t>
            </a:r>
            <a:endParaRPr lang="zh-CN" altLang="en-US" dirty="0"/>
          </a:p>
        </p:txBody>
      </p:sp>
      <p:sp>
        <p:nvSpPr>
          <p:cNvPr id="103427" name="内容占位符 2"/>
          <p:cNvSpPr>
            <a:spLocks noGrp="1"/>
          </p:cNvSpPr>
          <p:nvPr>
            <p:ph idx="1"/>
          </p:nvPr>
        </p:nvSpPr>
        <p:spPr/>
        <p:txBody>
          <a:bodyPr vert="horz" wrap="square" lIns="91440" tIns="45720" rIns="91440" bIns="45720" anchor="t" anchorCtr="0"/>
          <a:p>
            <a:r>
              <a:rPr lang="zh-CN" altLang="en-US" dirty="0"/>
              <a:t>对于两部分要分别离散化一下，然后按照新的下标维护</a:t>
            </a:r>
            <a:endParaRPr lang="en-US" altLang="zh-CN" dirty="0"/>
          </a:p>
          <a:p>
            <a:r>
              <a:rPr lang="zh-CN" altLang="en-US" dirty="0"/>
              <a:t>不然可能会比较复杂</a:t>
            </a:r>
            <a:endParaRPr lang="zh-CN" altLang="en-US" dirty="0"/>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然后我们实际上可以用一个</a:t>
            </a:r>
            <a:r>
              <a:rPr lang="en-US" altLang="zh-CN" dirty="0"/>
              <a:t>set</a:t>
            </a:r>
            <a:r>
              <a:rPr lang="zh-CN" altLang="en-US" dirty="0"/>
              <a:t>来维护</a:t>
            </a:r>
            <a:endParaRPr lang="en-US" altLang="zh-CN" dirty="0"/>
          </a:p>
          <a:p>
            <a:r>
              <a:rPr lang="zh-CN" altLang="en-US" dirty="0"/>
              <a:t>插入的时候按</a:t>
            </a:r>
            <a:r>
              <a:rPr lang="en-US" altLang="zh-CN" dirty="0"/>
              <a:t>DFS</a:t>
            </a:r>
            <a:r>
              <a:rPr lang="zh-CN" altLang="en-US" dirty="0"/>
              <a:t>序插入，</a:t>
            </a:r>
            <a:r>
              <a:rPr lang="en-US" altLang="zh-CN" dirty="0"/>
              <a:t>set</a:t>
            </a:r>
            <a:r>
              <a:rPr lang="zh-CN" altLang="en-US" dirty="0"/>
              <a:t>维护前驱后继</a:t>
            </a:r>
            <a:endParaRPr lang="en-US" altLang="zh-CN" dirty="0"/>
          </a:p>
          <a:p>
            <a:r>
              <a:rPr lang="zh-CN" altLang="en-US" dirty="0"/>
              <a:t>每次只需要查</a:t>
            </a:r>
            <a:r>
              <a:rPr lang="en-US" altLang="zh-CN" dirty="0"/>
              <a:t>O(1)</a:t>
            </a:r>
            <a:r>
              <a:rPr lang="zh-CN" altLang="en-US" dirty="0"/>
              <a:t>次两点间距离和</a:t>
            </a:r>
            <a:endParaRPr lang="en-US" altLang="zh-CN" dirty="0"/>
          </a:p>
          <a:p>
            <a:r>
              <a:rPr lang="en-US" altLang="zh-CN" dirty="0"/>
              <a:t>O(</a:t>
            </a:r>
            <a:r>
              <a:rPr lang="en-US" altLang="zh-CN" dirty="0" err="1"/>
              <a:t>n+mlogn</a:t>
            </a:r>
            <a:r>
              <a:rPr lang="en-US" altLang="zh-CN" dirty="0"/>
              <a:t>)</a:t>
            </a:r>
            <a:endParaRPr lang="en-US" altLang="zh-CN" dirty="0"/>
          </a:p>
          <a:p>
            <a:endParaRPr lang="en-US" altLang="zh-CN" dirty="0"/>
          </a:p>
          <a:p>
            <a:r>
              <a:rPr lang="zh-CN" altLang="en-US" dirty="0"/>
              <a:t>如果使用</a:t>
            </a:r>
            <a:r>
              <a:rPr lang="en-US" altLang="zh-CN" dirty="0" err="1"/>
              <a:t>vEB</a:t>
            </a:r>
            <a:r>
              <a:rPr lang="zh-CN" altLang="en-US" dirty="0"/>
              <a:t>树来维护前驱后继，因为</a:t>
            </a:r>
            <a:r>
              <a:rPr lang="en-US" altLang="zh-CN" dirty="0"/>
              <a:t>DFS</a:t>
            </a:r>
            <a:r>
              <a:rPr lang="zh-CN" altLang="en-US" dirty="0"/>
              <a:t>序值域是</a:t>
            </a:r>
            <a:r>
              <a:rPr lang="en-US" altLang="zh-CN" dirty="0"/>
              <a:t>n</a:t>
            </a:r>
            <a:endParaRPr lang="en-US" altLang="zh-CN" dirty="0"/>
          </a:p>
          <a:p>
            <a:r>
              <a:rPr lang="zh-CN" altLang="en-US" dirty="0"/>
              <a:t>所以总时间复杂度为</a:t>
            </a:r>
            <a:r>
              <a:rPr lang="en-US" altLang="zh-CN" dirty="0"/>
              <a:t>O(</a:t>
            </a:r>
            <a:r>
              <a:rPr lang="en-US" altLang="zh-CN" dirty="0" err="1"/>
              <a:t>n+mloglogn</a:t>
            </a:r>
            <a:r>
              <a:rPr lang="en-US" altLang="zh-CN" dirty="0"/>
              <a:t>)</a:t>
            </a:r>
            <a:endParaRPr lang="en-US" altLang="zh-CN" dirty="0"/>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Luogu6071 『</a:t>
            </a:r>
            <a:r>
              <a:rPr lang="en-US" altLang="zh-CN" dirty="0" err="1"/>
              <a:t>MdOI</a:t>
            </a:r>
            <a:r>
              <a:rPr lang="en-US" altLang="zh-CN" dirty="0"/>
              <a:t> R1』Treequery</a:t>
            </a:r>
            <a:endParaRPr lang="zh-CN" altLang="en-US" dirty="0"/>
          </a:p>
        </p:txBody>
      </p:sp>
      <p:pic>
        <p:nvPicPr>
          <p:cNvPr id="5" name="内容占位符 4"/>
          <p:cNvPicPr>
            <a:picLocks noGrp="1" noChangeAspect="1"/>
          </p:cNvPicPr>
          <p:nvPr>
            <p:ph idx="1"/>
          </p:nvPr>
        </p:nvPicPr>
        <p:blipFill>
          <a:blip r:embed="rId1"/>
          <a:stretch>
            <a:fillRect/>
          </a:stretch>
        </p:blipFill>
        <p:spPr>
          <a:xfrm>
            <a:off x="838200" y="1690688"/>
            <a:ext cx="8406548" cy="2064566"/>
          </a:xfrm>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考虑询问的时候</a:t>
            </a:r>
            <a:r>
              <a:rPr lang="en-US" altLang="zh-CN" dirty="0"/>
              <a:t>p</a:t>
            </a:r>
            <a:r>
              <a:rPr lang="zh-CN" altLang="en-US" dirty="0"/>
              <a:t>和区间点集</a:t>
            </a:r>
            <a:r>
              <a:rPr lang="en-US" altLang="zh-CN" dirty="0"/>
              <a:t>S</a:t>
            </a:r>
            <a:r>
              <a:rPr lang="zh-CN" altLang="en-US" dirty="0"/>
              <a:t>的关系</a:t>
            </a:r>
            <a:endParaRPr lang="en-US" altLang="zh-CN" dirty="0"/>
          </a:p>
          <a:p>
            <a:r>
              <a:rPr lang="zh-CN" altLang="en-US" dirty="0"/>
              <a:t>这个可以通过查子树中编号在</a:t>
            </a:r>
            <a:r>
              <a:rPr lang="en-US" altLang="zh-CN" dirty="0"/>
              <a:t>[</a:t>
            </a:r>
            <a:r>
              <a:rPr lang="en-US" altLang="zh-CN" dirty="0" err="1"/>
              <a:t>l,r</a:t>
            </a:r>
            <a:r>
              <a:rPr lang="en-US" altLang="zh-CN" dirty="0"/>
              <a:t>]</a:t>
            </a:r>
            <a:r>
              <a:rPr lang="zh-CN" altLang="en-US" dirty="0"/>
              <a:t>内的点数实现，随便搞个可持久化线段树就行</a:t>
            </a:r>
            <a:endParaRPr lang="en-US" altLang="zh-CN" dirty="0"/>
          </a:p>
          <a:p>
            <a:r>
              <a:rPr lang="en-US" altLang="zh-CN" dirty="0"/>
              <a:t>1.S</a:t>
            </a:r>
            <a:r>
              <a:rPr lang="zh-CN" altLang="en-US" dirty="0"/>
              <a:t>全部在</a:t>
            </a:r>
            <a:r>
              <a:rPr lang="en-US" altLang="zh-CN" dirty="0"/>
              <a:t>p</a:t>
            </a:r>
            <a:r>
              <a:rPr lang="zh-CN" altLang="en-US" dirty="0"/>
              <a:t>子树内，这种情况下就是查询区间点的</a:t>
            </a:r>
            <a:r>
              <a:rPr lang="en-US" altLang="zh-CN" dirty="0" err="1"/>
              <a:t>lca</a:t>
            </a:r>
            <a:r>
              <a:rPr lang="zh-CN" altLang="en-US" dirty="0"/>
              <a:t>，找出</a:t>
            </a:r>
            <a:r>
              <a:rPr lang="en-US" altLang="zh-CN" dirty="0" err="1"/>
              <a:t>dfs</a:t>
            </a:r>
            <a:r>
              <a:rPr lang="zh-CN" altLang="en-US" dirty="0"/>
              <a:t>序最小和最大的即可</a:t>
            </a:r>
            <a:endParaRPr lang="en-US" altLang="zh-CN" dirty="0"/>
          </a:p>
          <a:p>
            <a:r>
              <a:rPr lang="en-US" altLang="zh-CN" dirty="0"/>
              <a:t>2.S</a:t>
            </a:r>
            <a:r>
              <a:rPr lang="zh-CN" altLang="en-US" dirty="0"/>
              <a:t>在</a:t>
            </a:r>
            <a:r>
              <a:rPr lang="en-US" altLang="zh-CN" dirty="0"/>
              <a:t>p</a:t>
            </a:r>
            <a:r>
              <a:rPr lang="zh-CN" altLang="en-US" dirty="0"/>
              <a:t>子树内与子树外都有点，这种情况下答案为</a:t>
            </a:r>
            <a:r>
              <a:rPr lang="en-US" altLang="zh-CN" dirty="0"/>
              <a:t>0</a:t>
            </a:r>
            <a:endParaRPr lang="en-US" altLang="zh-CN" dirty="0"/>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a:t>3.S</a:t>
            </a:r>
            <a:r>
              <a:rPr lang="zh-CN" altLang="en-US" dirty="0"/>
              <a:t>在</a:t>
            </a:r>
            <a:r>
              <a:rPr lang="en-US" altLang="zh-CN" dirty="0"/>
              <a:t>p</a:t>
            </a:r>
            <a:r>
              <a:rPr lang="zh-CN" altLang="en-US" dirty="0"/>
              <a:t>子树外，这种情况下我们相当于要找到</a:t>
            </a:r>
            <a:r>
              <a:rPr lang="en-US" altLang="zh-CN" dirty="0"/>
              <a:t>p</a:t>
            </a:r>
            <a:r>
              <a:rPr lang="zh-CN" altLang="en-US" dirty="0"/>
              <a:t>最近的祖先</a:t>
            </a:r>
            <a:r>
              <a:rPr lang="en-US" altLang="zh-CN" dirty="0"/>
              <a:t>q</a:t>
            </a:r>
            <a:r>
              <a:rPr lang="zh-CN" altLang="en-US" dirty="0"/>
              <a:t>，满足</a:t>
            </a:r>
            <a:r>
              <a:rPr lang="en-US" altLang="zh-CN" dirty="0"/>
              <a:t>q</a:t>
            </a:r>
            <a:r>
              <a:rPr lang="zh-CN" altLang="en-US" dirty="0"/>
              <a:t>在</a:t>
            </a:r>
            <a:r>
              <a:rPr lang="en-US" altLang="zh-CN" dirty="0"/>
              <a:t>S</a:t>
            </a:r>
            <a:r>
              <a:rPr lang="zh-CN" altLang="en-US" dirty="0"/>
              <a:t>的虚树上，或者</a:t>
            </a:r>
            <a:r>
              <a:rPr lang="en-US" altLang="zh-CN" dirty="0"/>
              <a:t>q</a:t>
            </a:r>
            <a:r>
              <a:rPr lang="zh-CN" altLang="en-US" dirty="0"/>
              <a:t>子树包含了</a:t>
            </a:r>
            <a:r>
              <a:rPr lang="en-US" altLang="zh-CN" dirty="0"/>
              <a:t>S</a:t>
            </a:r>
            <a:endParaRPr lang="en-US" altLang="zh-CN" dirty="0"/>
          </a:p>
          <a:p>
            <a:r>
              <a:rPr lang="zh-CN" altLang="en-US" dirty="0"/>
              <a:t>这两种情况分别对应</a:t>
            </a:r>
            <a:r>
              <a:rPr lang="en-US" altLang="zh-CN" dirty="0"/>
              <a:t>p</a:t>
            </a:r>
            <a:r>
              <a:rPr lang="zh-CN" altLang="en-US" dirty="0"/>
              <a:t>和</a:t>
            </a:r>
            <a:r>
              <a:rPr lang="en-US" altLang="zh-CN" dirty="0"/>
              <a:t>S</a:t>
            </a:r>
            <a:r>
              <a:rPr lang="zh-CN" altLang="en-US" dirty="0"/>
              <a:t>的虚树在</a:t>
            </a:r>
            <a:r>
              <a:rPr lang="en-US" altLang="zh-CN" dirty="0"/>
              <a:t>q</a:t>
            </a:r>
            <a:r>
              <a:rPr lang="zh-CN" altLang="en-US" dirty="0"/>
              <a:t>的不同子树中，或者</a:t>
            </a:r>
            <a:r>
              <a:rPr lang="en-US" altLang="zh-CN" dirty="0"/>
              <a:t>p</a:t>
            </a:r>
            <a:r>
              <a:rPr lang="zh-CN" altLang="en-US" dirty="0"/>
              <a:t>在</a:t>
            </a:r>
            <a:r>
              <a:rPr lang="en-US" altLang="zh-CN" dirty="0"/>
              <a:t>S</a:t>
            </a:r>
            <a:r>
              <a:rPr lang="zh-CN" altLang="en-US" dirty="0"/>
              <a:t>的虚树下方</a:t>
            </a:r>
            <a:endParaRPr lang="en-US" altLang="zh-CN" dirty="0"/>
          </a:p>
          <a:p>
            <a:r>
              <a:rPr lang="zh-CN" altLang="en-US" dirty="0"/>
              <a:t>第一种情况我们求</a:t>
            </a:r>
            <a:r>
              <a:rPr lang="en-US" altLang="zh-CN" dirty="0"/>
              <a:t>S</a:t>
            </a:r>
            <a:r>
              <a:rPr lang="zh-CN" altLang="en-US" dirty="0"/>
              <a:t>的虚树的</a:t>
            </a:r>
            <a:r>
              <a:rPr lang="en-US" altLang="zh-CN" dirty="0" err="1"/>
              <a:t>lca</a:t>
            </a:r>
            <a:r>
              <a:rPr lang="zh-CN" altLang="en-US" dirty="0"/>
              <a:t>，然后和</a:t>
            </a:r>
            <a:r>
              <a:rPr lang="en-US" altLang="zh-CN" dirty="0"/>
              <a:t>p</a:t>
            </a:r>
            <a:r>
              <a:rPr lang="zh-CN" altLang="en-US" dirty="0"/>
              <a:t>求</a:t>
            </a:r>
            <a:r>
              <a:rPr lang="en-US" altLang="zh-CN" dirty="0" err="1"/>
              <a:t>lca</a:t>
            </a:r>
            <a:r>
              <a:rPr lang="zh-CN" altLang="en-US" dirty="0"/>
              <a:t>即可</a:t>
            </a:r>
            <a:endParaRPr lang="en-US" altLang="zh-CN" dirty="0"/>
          </a:p>
          <a:p>
            <a:r>
              <a:rPr lang="zh-CN" altLang="en-US" dirty="0"/>
              <a:t>第二种情况我们相当于把</a:t>
            </a:r>
            <a:r>
              <a:rPr lang="en-US" altLang="zh-CN" dirty="0"/>
              <a:t>p</a:t>
            </a:r>
            <a:r>
              <a:rPr lang="zh-CN" altLang="en-US" dirty="0"/>
              <a:t>插入了</a:t>
            </a:r>
            <a:r>
              <a:rPr lang="en-US" altLang="zh-CN" dirty="0"/>
              <a:t>S</a:t>
            </a:r>
            <a:r>
              <a:rPr lang="zh-CN" altLang="en-US" dirty="0"/>
              <a:t>点集中，求虚树变化量</a:t>
            </a:r>
            <a:endParaRPr lang="en-US" altLang="zh-CN" dirty="0"/>
          </a:p>
          <a:p>
            <a:r>
              <a:rPr lang="zh-CN" altLang="en-US" dirty="0"/>
              <a:t>这里我们找到</a:t>
            </a:r>
            <a:r>
              <a:rPr lang="en-US" altLang="zh-CN" dirty="0"/>
              <a:t>DFS</a:t>
            </a:r>
            <a:r>
              <a:rPr lang="zh-CN" altLang="en-US" dirty="0"/>
              <a:t>序为</a:t>
            </a:r>
            <a:r>
              <a:rPr lang="en-US" altLang="zh-CN" dirty="0"/>
              <a:t>p</a:t>
            </a:r>
            <a:r>
              <a:rPr lang="zh-CN" altLang="en-US" dirty="0"/>
              <a:t>的前驱后继的点，算距离即可</a:t>
            </a:r>
            <a:endParaRPr lang="en-US" altLang="zh-CN" dirty="0"/>
          </a:p>
          <a:p>
            <a:r>
              <a:rPr lang="zh-CN" altLang="en-US" dirty="0"/>
              <a:t>总时间复杂度</a:t>
            </a:r>
            <a:r>
              <a:rPr lang="en-US" altLang="zh-CN" dirty="0"/>
              <a:t>O((</a:t>
            </a:r>
            <a:r>
              <a:rPr lang="en-US" altLang="zh-CN" dirty="0" err="1"/>
              <a:t>n+m</a:t>
            </a:r>
            <a:r>
              <a:rPr lang="en-US" altLang="zh-CN" dirty="0"/>
              <a:t>)</a:t>
            </a:r>
            <a:r>
              <a:rPr lang="en-US" altLang="zh-CN" dirty="0" err="1"/>
              <a:t>logn</a:t>
            </a:r>
            <a:r>
              <a:rPr lang="en-US" altLang="zh-CN"/>
              <a:t>)</a:t>
            </a:r>
            <a:endParaRPr lang="zh-CN" altLang="en-US" dirty="0"/>
          </a:p>
          <a:p>
            <a:endParaRPr lang="zh-CN" altLang="en-US" dirty="0"/>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山东省队集训</a:t>
            </a:r>
            <a:r>
              <a:rPr lang="en-US" altLang="zh-CN" dirty="0"/>
              <a:t>2019</a:t>
            </a:r>
            <a:r>
              <a:rPr lang="zh-CN" altLang="en-US" dirty="0"/>
              <a:t>的题</a:t>
            </a:r>
            <a:endParaRPr lang="zh-CN" altLang="en-US" dirty="0"/>
          </a:p>
        </p:txBody>
      </p:sp>
      <p:sp>
        <p:nvSpPr>
          <p:cNvPr id="3" name="内容占位符 2"/>
          <p:cNvSpPr>
            <a:spLocks noGrp="1"/>
          </p:cNvSpPr>
          <p:nvPr>
            <p:ph idx="1"/>
          </p:nvPr>
        </p:nvSpPr>
        <p:spPr/>
        <p:txBody>
          <a:bodyPr/>
          <a:lstStyle/>
          <a:p>
            <a:r>
              <a:rPr lang="zh-CN" altLang="en-US" dirty="0"/>
              <a:t>给一棵</a:t>
            </a:r>
            <a:r>
              <a:rPr lang="en-US" altLang="zh-CN" dirty="0"/>
              <a:t>n</a:t>
            </a:r>
            <a:r>
              <a:rPr lang="zh-CN" altLang="en-US"/>
              <a:t>个点的树</a:t>
            </a:r>
            <a:r>
              <a:rPr lang="zh-CN" altLang="en-US" dirty="0"/>
              <a:t>，给</a:t>
            </a:r>
            <a:r>
              <a:rPr lang="en-US" altLang="zh-CN" dirty="0"/>
              <a:t>m</a:t>
            </a:r>
            <a:r>
              <a:rPr lang="zh-CN" altLang="en-US" dirty="0"/>
              <a:t>条树上路径，编号为</a:t>
            </a:r>
            <a:r>
              <a:rPr lang="en-US" altLang="zh-CN" dirty="0"/>
              <a:t> 1...m</a:t>
            </a:r>
            <a:endParaRPr lang="en-US" altLang="zh-CN" dirty="0"/>
          </a:p>
          <a:p>
            <a:r>
              <a:rPr lang="zh-CN" altLang="en-US" dirty="0"/>
              <a:t>有</a:t>
            </a:r>
            <a:r>
              <a:rPr lang="en-US" altLang="zh-CN" dirty="0"/>
              <a:t>q</a:t>
            </a:r>
            <a:r>
              <a:rPr lang="zh-CN" altLang="en-US" dirty="0"/>
              <a:t>次询问，每个询问给出</a:t>
            </a:r>
            <a:r>
              <a:rPr lang="en-US" altLang="zh-CN" dirty="0" err="1"/>
              <a:t>l,r</a:t>
            </a:r>
            <a:r>
              <a:rPr lang="zh-CN" altLang="en-US" dirty="0"/>
              <a:t>，求所有编号在</a:t>
            </a:r>
            <a:r>
              <a:rPr lang="en-US" altLang="zh-CN" dirty="0"/>
              <a:t> [</a:t>
            </a:r>
            <a:r>
              <a:rPr lang="en-US" altLang="zh-CN" dirty="0" err="1"/>
              <a:t>l,r</a:t>
            </a:r>
            <a:r>
              <a:rPr lang="en-US" altLang="zh-CN" dirty="0"/>
              <a:t>] </a:t>
            </a:r>
            <a:r>
              <a:rPr lang="zh-CN" altLang="en-US" dirty="0"/>
              <a:t>中的路径的并的边权和</a:t>
            </a:r>
            <a:endParaRPr lang="zh-CN" altLang="en-US" dirty="0"/>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考虑扫描线扫编号，数据结构维护每条边最近一次被染色的时间</a:t>
            </a:r>
            <a:endParaRPr lang="en-US" altLang="zh-CN" dirty="0"/>
          </a:p>
          <a:p>
            <a:r>
              <a:rPr lang="zh-CN" altLang="en-US" dirty="0"/>
              <a:t>即枚举</a:t>
            </a:r>
            <a:r>
              <a:rPr lang="en-US" altLang="zh-CN" dirty="0"/>
              <a:t>x=1…n</a:t>
            </a:r>
            <a:r>
              <a:rPr lang="zh-CN" altLang="en-US" dirty="0"/>
              <a:t>，然后将第</a:t>
            </a:r>
            <a:r>
              <a:rPr lang="en-US" altLang="zh-CN" dirty="0"/>
              <a:t>x</a:t>
            </a:r>
            <a:r>
              <a:rPr lang="zh-CN" altLang="en-US" dirty="0"/>
              <a:t>条路径上所有边的最近修改时间修改为</a:t>
            </a:r>
            <a:r>
              <a:rPr lang="en-US" altLang="zh-CN" dirty="0"/>
              <a:t>x</a:t>
            </a:r>
            <a:r>
              <a:rPr lang="zh-CN" altLang="en-US" dirty="0"/>
              <a:t>，相当于链染色</a:t>
            </a:r>
            <a:endParaRPr lang="en-US" altLang="zh-CN" dirty="0"/>
          </a:p>
          <a:p>
            <a:r>
              <a:rPr lang="zh-CN" altLang="en-US" dirty="0"/>
              <a:t>询问</a:t>
            </a:r>
            <a:r>
              <a:rPr lang="en-US" altLang="zh-CN" dirty="0"/>
              <a:t>[</a:t>
            </a:r>
            <a:r>
              <a:rPr lang="en-US" altLang="zh-CN" dirty="0" err="1"/>
              <a:t>l,r</a:t>
            </a:r>
            <a:r>
              <a:rPr lang="en-US" altLang="zh-CN" dirty="0"/>
              <a:t>]</a:t>
            </a:r>
            <a:r>
              <a:rPr lang="zh-CN" altLang="en-US" dirty="0"/>
              <a:t>的答案的时候，即当扫描线</a:t>
            </a:r>
            <a:r>
              <a:rPr lang="en-US" altLang="zh-CN" dirty="0"/>
              <a:t>x=r</a:t>
            </a:r>
            <a:r>
              <a:rPr lang="zh-CN" altLang="en-US" dirty="0"/>
              <a:t>时询问树上有多少边修改时间</a:t>
            </a:r>
            <a:r>
              <a:rPr lang="en-US" altLang="zh-CN" dirty="0"/>
              <a:t>&gt;=l</a:t>
            </a:r>
            <a:endParaRPr lang="en-US" altLang="zh-CN" dirty="0"/>
          </a:p>
          <a:p>
            <a:r>
              <a:rPr lang="zh-CN" altLang="en-US" dirty="0"/>
              <a:t>这里使用</a:t>
            </a:r>
            <a:r>
              <a:rPr lang="en-US" altLang="zh-CN" dirty="0"/>
              <a:t>LCT</a:t>
            </a:r>
            <a:r>
              <a:rPr lang="zh-CN" altLang="en-US" dirty="0"/>
              <a:t>的</a:t>
            </a:r>
            <a:r>
              <a:rPr lang="en-US" altLang="zh-CN" dirty="0"/>
              <a:t>access</a:t>
            </a:r>
            <a:r>
              <a:rPr lang="zh-CN" altLang="en-US" dirty="0"/>
              <a:t>均摊可以证明操作次数是</a:t>
            </a:r>
            <a:r>
              <a:rPr lang="en-US" altLang="zh-CN" dirty="0"/>
              <a:t>O((</a:t>
            </a:r>
            <a:r>
              <a:rPr lang="en-US" altLang="zh-CN" dirty="0" err="1"/>
              <a:t>n+m</a:t>
            </a:r>
            <a:r>
              <a:rPr lang="en-US" altLang="zh-CN" dirty="0"/>
              <a:t>)</a:t>
            </a:r>
            <a:r>
              <a:rPr lang="en-US" altLang="zh-CN" dirty="0" err="1"/>
              <a:t>logn</a:t>
            </a:r>
            <a:r>
              <a:rPr lang="en-US" altLang="zh-CN" dirty="0"/>
              <a:t>)</a:t>
            </a:r>
            <a:r>
              <a:rPr lang="zh-CN" altLang="en-US" dirty="0"/>
              <a:t>次的</a:t>
            </a:r>
            <a:endParaRPr lang="en-US" altLang="zh-CN" dirty="0"/>
          </a:p>
          <a:p>
            <a:r>
              <a:rPr lang="zh-CN" altLang="en-US" dirty="0"/>
              <a:t>总时间复杂度</a:t>
            </a:r>
            <a:r>
              <a:rPr lang="en-US" altLang="zh-CN" dirty="0"/>
              <a:t>O((</a:t>
            </a:r>
            <a:r>
              <a:rPr lang="en-US" altLang="zh-CN" dirty="0" err="1"/>
              <a:t>n+m</a:t>
            </a:r>
            <a:r>
              <a:rPr lang="en-US" altLang="zh-CN" dirty="0"/>
              <a:t>)log^2n+qlogn)</a:t>
            </a:r>
            <a:endParaRPr lang="en-US" altLang="zh-CN" dirty="0"/>
          </a:p>
          <a:p>
            <a:r>
              <a:rPr lang="zh-CN" altLang="en-US" dirty="0"/>
              <a:t>使用启发式合并方法也可以类似的做，</a:t>
            </a:r>
            <a:r>
              <a:rPr lang="en-US" altLang="zh-CN" dirty="0"/>
              <a:t>LCT</a:t>
            </a:r>
            <a:r>
              <a:rPr lang="zh-CN" altLang="en-US"/>
              <a:t>也可以换成树链剖分，记录每条重链的覆盖情况</a:t>
            </a:r>
            <a:endParaRPr lang="zh-CN" altLang="en-US" dirty="0"/>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THUSC2022 D1T4 </a:t>
            </a:r>
            <a:r>
              <a:rPr lang="zh-CN" altLang="en-US"/>
              <a:t>字符</a:t>
            </a:r>
            <a:r>
              <a:rPr lang="zh-CN" altLang="en-US"/>
              <a:t>树</a:t>
            </a:r>
            <a:endParaRPr lang="zh-CN" altLang="en-US"/>
          </a:p>
        </p:txBody>
      </p:sp>
      <p:graphicFrame>
        <p:nvGraphicFramePr>
          <p:cNvPr id="4" name="内容占位符 3"/>
          <p:cNvGraphicFramePr>
            <a:graphicFrameLocks noChangeAspect="1"/>
          </p:cNvGraphicFramePr>
          <p:nvPr>
            <p:ph idx="1"/>
          </p:nvPr>
        </p:nvGraphicFramePr>
        <p:xfrm>
          <a:off x="838200" y="1691005"/>
          <a:ext cx="8588375" cy="4999990"/>
        </p:xfrm>
        <a:graphic>
          <a:graphicData uri="http://schemas.openxmlformats.org/presentationml/2006/ole">
            <mc:AlternateContent xmlns:mc="http://schemas.openxmlformats.org/markup-compatibility/2006">
              <mc:Choice xmlns:v="urn:schemas-microsoft-com:vml" Requires="v">
                <p:oleObj spid="_x0000_s5" name="" r:id="rId1" imgW="11639550" imgH="6775450" progId="Paint.Picture">
                  <p:embed/>
                </p:oleObj>
              </mc:Choice>
              <mc:Fallback>
                <p:oleObj name="" r:id="rId1" imgW="11639550" imgH="6775450" progId="Paint.Picture">
                  <p:embed/>
                  <p:pic>
                    <p:nvPicPr>
                      <p:cNvPr id="0" name="图片 4"/>
                      <p:cNvPicPr/>
                      <p:nvPr/>
                    </p:nvPicPr>
                    <p:blipFill>
                      <a:blip r:embed="rId2"/>
                      <a:stretch>
                        <a:fillRect/>
                      </a:stretch>
                    </p:blipFill>
                    <p:spPr>
                      <a:xfrm>
                        <a:off x="838200" y="1691005"/>
                        <a:ext cx="8588375" cy="4999990"/>
                      </a:xfrm>
                      <a:prstGeom prst="rect">
                        <a:avLst/>
                      </a:prstGeom>
                    </p:spPr>
                  </p:pic>
                </p:oleObj>
              </mc:Fallback>
            </mc:AlternateContent>
          </a:graphicData>
        </a:graphic>
      </p:graphicFrame>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18949" y="53"/>
            <a:ext cx="5406866" cy="6864243"/>
          </a:xfr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pic>
        <p:nvPicPr>
          <p:cNvPr id="5" name="内容占位符 4"/>
          <p:cNvPicPr>
            <a:picLocks noGrp="1" noChangeAspect="1"/>
          </p:cNvPicPr>
          <p:nvPr>
            <p:ph idx="1"/>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61409" y="0"/>
            <a:ext cx="4103223" cy="6857999"/>
          </a:xfrm>
        </p:spPr>
      </p:pic>
      <p:pic>
        <p:nvPicPr>
          <p:cNvPr id="3" name="内容占位符 4"/>
          <p:cNvPicPr>
            <a:picLocks noGrp="1"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764780" y="0"/>
            <a:ext cx="4433776" cy="6858000"/>
          </a:xfrm>
          <a:prstGeom prst="rect">
            <a:avLst/>
          </a:prstGeom>
        </p:spPr>
      </p:pic>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t>
            </a:r>
            <a:r>
              <a:rPr lang="en-US" altLang="zh-CN"/>
              <a:t>OJ3676. 「北大集训 2021」小明的树</a:t>
            </a:r>
            <a:endParaRPr lang="en-US" altLang="zh-CN"/>
          </a:p>
        </p:txBody>
      </p:sp>
      <p:sp>
        <p:nvSpPr>
          <p:cNvPr id="3" name="内容占位符 2"/>
          <p:cNvSpPr>
            <a:spLocks noGrp="1"/>
          </p:cNvSpPr>
          <p:nvPr>
            <p:ph idx="1"/>
          </p:nvPr>
        </p:nvSpPr>
        <p:spPr/>
        <p:txBody>
          <a:bodyPr/>
          <a:p>
            <a:endParaRPr lang="zh-CN" altLang="en-US"/>
          </a:p>
        </p:txBody>
      </p:sp>
      <p:pic>
        <p:nvPicPr>
          <p:cNvPr id="4" name="图片 3" descr="I)G{[9G37I@S_3~QJAF9ZQY"/>
          <p:cNvPicPr>
            <a:picLocks noChangeAspect="1"/>
          </p:cNvPicPr>
          <p:nvPr/>
        </p:nvPicPr>
        <p:blipFill>
          <a:blip r:embed="rId1"/>
          <a:stretch>
            <a:fillRect/>
          </a:stretch>
        </p:blipFill>
        <p:spPr>
          <a:xfrm>
            <a:off x="838200" y="1825625"/>
            <a:ext cx="10899775" cy="340169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标题 1"/>
          <p:cNvSpPr>
            <a:spLocks noGrp="1"/>
          </p:cNvSpPr>
          <p:nvPr>
            <p:ph type="title"/>
          </p:nvPr>
        </p:nvSpPr>
        <p:spPr/>
        <p:txBody>
          <a:bodyPr vert="horz" wrap="square" lIns="91440" tIns="45720" rIns="91440" bIns="45720" anchor="ctr" anchorCtr="0"/>
          <a:p>
            <a:r>
              <a:rPr lang="en-US" altLang="zh-CN" dirty="0">
                <a:sym typeface="+mn-ea"/>
              </a:rPr>
              <a:t>BZOJ3306 </a:t>
            </a:r>
            <a:r>
              <a:rPr lang="zh-CN" altLang="en-US" dirty="0">
                <a:sym typeface="+mn-ea"/>
              </a:rPr>
              <a:t>树</a:t>
            </a:r>
            <a:endParaRPr lang="zh-CN" altLang="en-US" dirty="0"/>
          </a:p>
        </p:txBody>
      </p:sp>
      <p:sp>
        <p:nvSpPr>
          <p:cNvPr id="104451" name="内容占位符 2"/>
          <p:cNvSpPr>
            <a:spLocks noGrp="1"/>
          </p:cNvSpPr>
          <p:nvPr>
            <p:ph idx="1"/>
          </p:nvPr>
        </p:nvSpPr>
        <p:spPr/>
        <p:txBody>
          <a:bodyPr vert="horz" wrap="square" lIns="91440" tIns="45720" rIns="91440" bIns="45720" anchor="t" anchorCtr="0"/>
          <a:p>
            <a:r>
              <a:rPr lang="zh-CN" altLang="en-US" dirty="0"/>
              <a:t>给定一棵大小为 </a:t>
            </a:r>
            <a:r>
              <a:rPr lang="en-US" altLang="zh-CN" dirty="0"/>
              <a:t>n </a:t>
            </a:r>
            <a:r>
              <a:rPr lang="zh-CN" altLang="en-US" dirty="0"/>
              <a:t>的有根点权树，有</a:t>
            </a:r>
            <a:r>
              <a:rPr lang="en-US" altLang="zh-CN" dirty="0"/>
              <a:t> m </a:t>
            </a:r>
            <a:r>
              <a:rPr lang="zh-CN" altLang="en-US" dirty="0"/>
              <a:t>次操作</a:t>
            </a:r>
            <a:r>
              <a:rPr lang="en-US" altLang="zh-CN" dirty="0"/>
              <a:t>: </a:t>
            </a:r>
            <a:endParaRPr lang="en-US" altLang="zh-CN" dirty="0"/>
          </a:p>
          <a:p>
            <a:r>
              <a:rPr lang="en-US" altLang="zh-CN" dirty="0"/>
              <a:t>1. </a:t>
            </a:r>
            <a:r>
              <a:rPr lang="zh-CN" altLang="en-US" dirty="0"/>
              <a:t>给定</a:t>
            </a:r>
            <a:r>
              <a:rPr lang="en-US" altLang="zh-CN" dirty="0"/>
              <a:t> x</a:t>
            </a:r>
            <a:r>
              <a:rPr lang="zh-CN" altLang="en-US" dirty="0"/>
              <a:t>，将树的根换成</a:t>
            </a:r>
            <a:r>
              <a:rPr lang="en-US" altLang="zh-CN" dirty="0"/>
              <a:t> x </a:t>
            </a:r>
            <a:r>
              <a:rPr lang="zh-CN" altLang="en-US" dirty="0"/>
              <a:t>结点</a:t>
            </a:r>
            <a:endParaRPr lang="zh-CN" altLang="en-US" dirty="0"/>
          </a:p>
          <a:p>
            <a:r>
              <a:rPr lang="en-US" altLang="zh-CN" dirty="0"/>
              <a:t>2. </a:t>
            </a:r>
            <a:r>
              <a:rPr lang="zh-CN" altLang="en-US" dirty="0"/>
              <a:t>修改点权</a:t>
            </a:r>
            <a:endParaRPr lang="zh-CN" altLang="en-US" dirty="0"/>
          </a:p>
          <a:p>
            <a:r>
              <a:rPr lang="en-US" altLang="zh-CN" dirty="0"/>
              <a:t>3. </a:t>
            </a:r>
            <a:r>
              <a:rPr lang="zh-CN" altLang="en-US" dirty="0">
                <a:sym typeface="+mn-ea"/>
              </a:rPr>
              <a:t>给定</a:t>
            </a:r>
            <a:r>
              <a:rPr lang="en-US" altLang="zh-CN" dirty="0">
                <a:sym typeface="+mn-ea"/>
              </a:rPr>
              <a:t> x</a:t>
            </a:r>
            <a:r>
              <a:rPr lang="zh-CN" altLang="en-US" dirty="0">
                <a:sym typeface="+mn-ea"/>
              </a:rPr>
              <a:t>，</a:t>
            </a:r>
            <a:r>
              <a:rPr lang="zh-CN" altLang="en-US" dirty="0"/>
              <a:t>查询</a:t>
            </a:r>
            <a:r>
              <a:rPr lang="en-US" altLang="zh-CN" dirty="0"/>
              <a:t> x </a:t>
            </a:r>
            <a:r>
              <a:rPr lang="zh-CN" altLang="en-US" dirty="0"/>
              <a:t>子树最小值</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考虑转换一下</a:t>
            </a:r>
            <a:r>
              <a:rPr lang="zh-CN" altLang="en-US"/>
              <a:t>条件</a:t>
            </a:r>
            <a:endParaRPr lang="zh-CN" altLang="en-US"/>
          </a:p>
          <a:p>
            <a:r>
              <a:rPr lang="zh-CN" altLang="en-US"/>
              <a:t>所有被点亮的点子树都被点亮</a:t>
            </a:r>
            <a:r>
              <a:rPr lang="en-US" altLang="zh-CN"/>
              <a:t> </a:t>
            </a:r>
            <a:r>
              <a:rPr lang="zh-CN" altLang="en-US"/>
              <a:t>等价于</a:t>
            </a:r>
            <a:r>
              <a:rPr lang="en-US" altLang="zh-CN"/>
              <a:t> </a:t>
            </a:r>
            <a:r>
              <a:rPr lang="zh-CN" altLang="en-US"/>
              <a:t>所有没有被点亮的点构成树上的一个连通块，且这个连通块包括根</a:t>
            </a:r>
            <a:r>
              <a:rPr lang="zh-CN" altLang="en-US"/>
              <a:t>节点</a:t>
            </a:r>
            <a:endParaRPr lang="zh-CN" altLang="en-US"/>
          </a:p>
          <a:p>
            <a:pPr marL="0" indent="0">
              <a:buNone/>
            </a:pPr>
            <a:endParaRPr lang="zh-CN" altLang="en-US"/>
          </a:p>
        </p:txBody>
      </p:sp>
      <p:graphicFrame>
        <p:nvGraphicFramePr>
          <p:cNvPr id="4" name="对象 3"/>
          <p:cNvGraphicFramePr/>
          <p:nvPr/>
        </p:nvGraphicFramePr>
        <p:xfrm>
          <a:off x="1042035" y="3524885"/>
          <a:ext cx="3063240" cy="2867660"/>
        </p:xfrm>
        <a:graphic>
          <a:graphicData uri="http://schemas.openxmlformats.org/presentationml/2006/ole">
            <mc:AlternateContent xmlns:mc="http://schemas.openxmlformats.org/markup-compatibility/2006">
              <mc:Choice xmlns:v="urn:schemas-microsoft-com:vml" Requires="v">
                <p:oleObj spid="_x0000_s5" name="" r:id="rId1" imgW="2578100" imgH="2413000" progId="Paint.Picture">
                  <p:embed/>
                </p:oleObj>
              </mc:Choice>
              <mc:Fallback>
                <p:oleObj name="" r:id="rId1" imgW="2578100" imgH="2413000" progId="Paint.Picture">
                  <p:embed/>
                  <p:pic>
                    <p:nvPicPr>
                      <p:cNvPr id="0" name="图片 4"/>
                      <p:cNvPicPr/>
                      <p:nvPr/>
                    </p:nvPicPr>
                    <p:blipFill>
                      <a:blip r:embed="rId2"/>
                      <a:stretch>
                        <a:fillRect/>
                      </a:stretch>
                    </p:blipFill>
                    <p:spPr>
                      <a:xfrm>
                        <a:off x="1042035" y="3524885"/>
                        <a:ext cx="3063240" cy="2867660"/>
                      </a:xfrm>
                      <a:prstGeom prst="rect">
                        <a:avLst/>
                      </a:prstGeom>
                    </p:spPr>
                  </p:pic>
                </p:oleObj>
              </mc:Fallback>
            </mc:AlternateContent>
          </a:graphicData>
        </a:graphic>
      </p:graphicFrame>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如何确保所有未点亮的点构成一个</a:t>
            </a:r>
            <a:r>
              <a:rPr lang="zh-CN" altLang="en-US"/>
              <a:t>连通块？</a:t>
            </a:r>
            <a:endParaRPr lang="zh-CN" altLang="en-US"/>
          </a:p>
          <a:p>
            <a:r>
              <a:rPr lang="zh-CN" altLang="en-US"/>
              <a:t>连通块计数可以用点数减边数实现，于是这个条件等价于</a:t>
            </a:r>
            <a:r>
              <a:rPr lang="en-US" altLang="zh-CN"/>
              <a:t> [</a:t>
            </a:r>
            <a:r>
              <a:rPr lang="zh-CN" altLang="en-US"/>
              <a:t>未点亮的点</a:t>
            </a:r>
            <a:r>
              <a:rPr lang="en-US" altLang="zh-CN"/>
              <a:t>-</a:t>
            </a:r>
            <a:r>
              <a:rPr lang="zh-CN" altLang="en-US"/>
              <a:t>两边都未点亮的边</a:t>
            </a:r>
            <a:r>
              <a:rPr lang="en-US" altLang="zh-CN"/>
              <a:t> == 1]</a:t>
            </a:r>
            <a:endParaRPr lang="zh-CN" altLang="en-US"/>
          </a:p>
          <a:p>
            <a:r>
              <a:rPr lang="zh-CN" altLang="en-US"/>
              <a:t>如何统计连通块个数？</a:t>
            </a:r>
            <a:endParaRPr lang="zh-CN" altLang="en-US"/>
          </a:p>
          <a:p>
            <a:r>
              <a:rPr lang="zh-CN" altLang="en-US">
                <a:sym typeface="+mn-ea"/>
              </a:rPr>
              <a:t>连通块计数可以用点数减边数实现，于是我们需要统计</a:t>
            </a:r>
            <a:r>
              <a:rPr lang="en-US" altLang="zh-CN">
                <a:sym typeface="+mn-ea"/>
              </a:rPr>
              <a:t> </a:t>
            </a:r>
            <a:r>
              <a:rPr lang="zh-CN" altLang="en-US">
                <a:sym typeface="+mn-ea"/>
              </a:rPr>
              <a:t>点亮的点</a:t>
            </a:r>
            <a:r>
              <a:rPr lang="en-US" altLang="zh-CN">
                <a:sym typeface="+mn-ea"/>
              </a:rPr>
              <a:t>-</a:t>
            </a:r>
            <a:r>
              <a:rPr lang="zh-CN" altLang="en-US">
                <a:sym typeface="+mn-ea"/>
              </a:rPr>
              <a:t>两边都点亮的</a:t>
            </a:r>
            <a:r>
              <a:rPr lang="zh-CN" altLang="en-US">
                <a:sym typeface="+mn-ea"/>
              </a:rPr>
              <a:t>边</a:t>
            </a:r>
            <a:endParaRPr lang="zh-CN" altLang="en-US">
              <a:sym typeface="+mn-ea"/>
            </a:endParaRPr>
          </a:p>
          <a:p>
            <a:r>
              <a:rPr lang="zh-CN" altLang="en-US">
                <a:sym typeface="+mn-ea"/>
              </a:rPr>
              <a:t>这里还得特判根节点，不过不重要</a:t>
            </a:r>
            <a:endParaRPr lang="zh-CN" altLang="en-US">
              <a:sym typeface="+mn-ea"/>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使用数据结构维护一个序列，表示按顺序点亮时每个时刻的</a:t>
            </a:r>
            <a:r>
              <a:rPr lang="zh-CN" altLang="en-US"/>
              <a:t>信息</a:t>
            </a:r>
            <a:endParaRPr lang="zh-CN" altLang="en-US"/>
          </a:p>
          <a:p>
            <a:r>
              <a:rPr lang="zh-CN" altLang="en-US"/>
              <a:t>维护</a:t>
            </a:r>
            <a:r>
              <a:rPr lang="en-US" altLang="zh-CN"/>
              <a:t> a[i] </a:t>
            </a:r>
            <a:r>
              <a:rPr lang="zh-CN" altLang="en-US"/>
              <a:t>表示</a:t>
            </a:r>
            <a:r>
              <a:rPr lang="en-US" altLang="zh-CN"/>
              <a:t> i </a:t>
            </a:r>
            <a:r>
              <a:rPr lang="zh-CN" altLang="en-US"/>
              <a:t>时刻的</a:t>
            </a:r>
            <a:r>
              <a:rPr lang="zh-CN" altLang="en-US">
                <a:sym typeface="+mn-ea"/>
              </a:rPr>
              <a:t>（</a:t>
            </a:r>
            <a:r>
              <a:rPr lang="zh-CN" altLang="en-US">
                <a:sym typeface="+mn-ea"/>
              </a:rPr>
              <a:t>未点亮的点</a:t>
            </a:r>
            <a:r>
              <a:rPr lang="en-US" altLang="zh-CN">
                <a:sym typeface="+mn-ea"/>
              </a:rPr>
              <a:t>-</a:t>
            </a:r>
            <a:r>
              <a:rPr lang="zh-CN" altLang="en-US">
                <a:sym typeface="+mn-ea"/>
              </a:rPr>
              <a:t>两边都未点亮的边</a:t>
            </a:r>
            <a:r>
              <a:rPr lang="en-US" altLang="zh-CN">
                <a:sym typeface="+mn-ea"/>
              </a:rPr>
              <a:t>-1</a:t>
            </a:r>
            <a:r>
              <a:rPr lang="zh-CN" altLang="en-US">
                <a:sym typeface="+mn-ea"/>
              </a:rPr>
              <a:t>）</a:t>
            </a:r>
            <a:endParaRPr lang="zh-CN" altLang="en-US">
              <a:sym typeface="+mn-ea"/>
            </a:endParaRPr>
          </a:p>
          <a:p>
            <a:r>
              <a:rPr lang="zh-CN" altLang="en-US">
                <a:sym typeface="+mn-ea"/>
              </a:rPr>
              <a:t>维护</a:t>
            </a:r>
            <a:r>
              <a:rPr lang="en-US" altLang="zh-CN">
                <a:sym typeface="+mn-ea"/>
              </a:rPr>
              <a:t> b[i] </a:t>
            </a:r>
            <a:r>
              <a:rPr lang="zh-CN" altLang="en-US">
                <a:sym typeface="+mn-ea"/>
              </a:rPr>
              <a:t>表示</a:t>
            </a:r>
            <a:r>
              <a:rPr lang="en-US" altLang="zh-CN">
                <a:sym typeface="+mn-ea"/>
              </a:rPr>
              <a:t> i </a:t>
            </a:r>
            <a:r>
              <a:rPr lang="zh-CN" altLang="en-US">
                <a:sym typeface="+mn-ea"/>
              </a:rPr>
              <a:t>时刻的（</a:t>
            </a:r>
            <a:r>
              <a:rPr lang="zh-CN" altLang="en-US">
                <a:sym typeface="+mn-ea"/>
              </a:rPr>
              <a:t>点亮的点</a:t>
            </a:r>
            <a:r>
              <a:rPr lang="en-US" altLang="zh-CN">
                <a:sym typeface="+mn-ea"/>
              </a:rPr>
              <a:t>-</a:t>
            </a:r>
            <a:r>
              <a:rPr lang="zh-CN" altLang="en-US">
                <a:sym typeface="+mn-ea"/>
              </a:rPr>
              <a:t>两边都点亮的边）</a:t>
            </a:r>
            <a:endParaRPr lang="zh-CN" altLang="en-US">
              <a:sym typeface="+mn-ea"/>
            </a:endParaRPr>
          </a:p>
          <a:p>
            <a:r>
              <a:rPr lang="zh-CN" altLang="en-US">
                <a:sym typeface="+mn-ea"/>
              </a:rPr>
              <a:t>有性质是</a:t>
            </a:r>
            <a:r>
              <a:rPr lang="en-US" altLang="zh-CN">
                <a:sym typeface="+mn-ea"/>
              </a:rPr>
              <a:t> a[i] &gt;= 0</a:t>
            </a:r>
            <a:r>
              <a:rPr lang="zh-CN" altLang="en-US">
                <a:sym typeface="+mn-ea"/>
              </a:rPr>
              <a:t>（连通块个数</a:t>
            </a:r>
            <a:r>
              <a:rPr lang="en-US" altLang="zh-CN">
                <a:sym typeface="+mn-ea"/>
              </a:rPr>
              <a:t> &gt;= 1</a:t>
            </a:r>
            <a:r>
              <a:rPr lang="zh-CN" altLang="en-US">
                <a:sym typeface="+mn-ea"/>
              </a:rPr>
              <a:t>）</a:t>
            </a:r>
            <a:endParaRPr lang="zh-CN" altLang="en-US">
              <a:sym typeface="+mn-ea"/>
            </a:endParaRPr>
          </a:p>
          <a:p>
            <a:r>
              <a:rPr lang="zh-CN" altLang="en-US">
                <a:sym typeface="+mn-ea"/>
              </a:rPr>
              <a:t>边都点亮的</a:t>
            </a:r>
            <a:r>
              <a:rPr lang="zh-CN" altLang="en-US">
                <a:sym typeface="+mn-ea"/>
              </a:rPr>
              <a:t>最早时刻是两边的点被点亮的时刻取</a:t>
            </a:r>
            <a:r>
              <a:rPr lang="en-US" altLang="zh-CN">
                <a:sym typeface="+mn-ea"/>
              </a:rPr>
              <a:t> max</a:t>
            </a:r>
            <a:r>
              <a:rPr lang="zh-CN" altLang="en-US">
                <a:sym typeface="+mn-ea"/>
              </a:rPr>
              <a:t>，未被点亮的最晚</a:t>
            </a:r>
            <a:r>
              <a:rPr lang="zh-CN" altLang="en-US">
                <a:sym typeface="+mn-ea"/>
              </a:rPr>
              <a:t>时刻是两边的点被点亮的时刻取</a:t>
            </a:r>
            <a:r>
              <a:rPr lang="en-US" altLang="zh-CN">
                <a:sym typeface="+mn-ea"/>
              </a:rPr>
              <a:t> min-1</a:t>
            </a:r>
            <a:endParaRPr lang="zh-CN" altLang="en-US">
              <a:sym typeface="+mn-ea"/>
            </a:endParaRPr>
          </a:p>
          <a:p>
            <a:endParaRPr lang="zh-CN" altLang="en-US">
              <a:sym typeface="+mn-ea"/>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en-US" altLang="zh-CN">
                <a:sym typeface="+mn-ea"/>
              </a:rPr>
              <a:t>link cut </a:t>
            </a:r>
            <a:r>
              <a:rPr lang="zh-CN" altLang="en-US">
                <a:sym typeface="+mn-ea"/>
              </a:rPr>
              <a:t>带来的修改是每次影响</a:t>
            </a:r>
            <a:r>
              <a:rPr lang="en-US" altLang="zh-CN">
                <a:sym typeface="+mn-ea"/>
              </a:rPr>
              <a:t> O(1) </a:t>
            </a:r>
            <a:r>
              <a:rPr lang="zh-CN" altLang="en-US">
                <a:sym typeface="+mn-ea"/>
              </a:rPr>
              <a:t>个点和边被点亮和未被点亮的时间</a:t>
            </a:r>
            <a:r>
              <a:rPr lang="zh-CN" altLang="en-US">
                <a:sym typeface="+mn-ea"/>
              </a:rPr>
              <a:t>区间</a:t>
            </a:r>
            <a:endParaRPr lang="zh-CN" altLang="en-US">
              <a:sym typeface="+mn-ea"/>
            </a:endParaRPr>
          </a:p>
          <a:p>
            <a:r>
              <a:rPr lang="zh-CN" altLang="en-US">
                <a:sym typeface="+mn-ea"/>
              </a:rPr>
              <a:t>于是每次需要进行的修改是对</a:t>
            </a:r>
            <a:r>
              <a:rPr lang="en-US" altLang="zh-CN">
                <a:sym typeface="+mn-ea"/>
              </a:rPr>
              <a:t> a </a:t>
            </a:r>
            <a:r>
              <a:rPr lang="zh-CN" altLang="en-US">
                <a:sym typeface="+mn-ea"/>
              </a:rPr>
              <a:t>序列进行</a:t>
            </a:r>
            <a:r>
              <a:rPr lang="en-US" altLang="zh-CN">
                <a:sym typeface="+mn-ea"/>
              </a:rPr>
              <a:t> O(1) </a:t>
            </a:r>
            <a:r>
              <a:rPr lang="zh-CN" altLang="en-US">
                <a:sym typeface="+mn-ea"/>
              </a:rPr>
              <a:t>次区间加减，对</a:t>
            </a:r>
            <a:r>
              <a:rPr lang="en-US" altLang="zh-CN">
                <a:sym typeface="+mn-ea"/>
              </a:rPr>
              <a:t> b </a:t>
            </a:r>
            <a:r>
              <a:rPr lang="zh-CN" altLang="en-US">
                <a:sym typeface="+mn-ea"/>
              </a:rPr>
              <a:t>序列进行</a:t>
            </a:r>
            <a:r>
              <a:rPr lang="en-US" altLang="zh-CN">
                <a:sym typeface="+mn-ea"/>
              </a:rPr>
              <a:t> O(1) </a:t>
            </a:r>
            <a:r>
              <a:rPr lang="zh-CN" altLang="en-US">
                <a:sym typeface="+mn-ea"/>
              </a:rPr>
              <a:t>次区间加减，询问是所有</a:t>
            </a:r>
            <a:r>
              <a:rPr lang="en-US" altLang="zh-CN">
                <a:sym typeface="+mn-ea"/>
              </a:rPr>
              <a:t> a[i]==0 </a:t>
            </a:r>
            <a:r>
              <a:rPr lang="zh-CN" altLang="en-US">
                <a:sym typeface="+mn-ea"/>
              </a:rPr>
              <a:t>的</a:t>
            </a:r>
            <a:r>
              <a:rPr lang="en-US" altLang="zh-CN">
                <a:sym typeface="+mn-ea"/>
              </a:rPr>
              <a:t> b[i] </a:t>
            </a:r>
            <a:r>
              <a:rPr lang="zh-CN" altLang="en-US">
                <a:sym typeface="+mn-ea"/>
              </a:rPr>
              <a:t>的</a:t>
            </a:r>
            <a:r>
              <a:rPr lang="zh-CN" altLang="en-US">
                <a:sym typeface="+mn-ea"/>
              </a:rPr>
              <a:t>和</a:t>
            </a:r>
            <a:endParaRPr lang="zh-CN" altLang="en-US">
              <a:sym typeface="+mn-ea"/>
            </a:endParaRPr>
          </a:p>
          <a:p>
            <a:r>
              <a:rPr lang="zh-CN" altLang="en-US">
                <a:sym typeface="+mn-ea"/>
              </a:rPr>
              <a:t>这里因为保证</a:t>
            </a:r>
            <a:r>
              <a:rPr lang="en-US" altLang="zh-CN">
                <a:sym typeface="+mn-ea"/>
              </a:rPr>
              <a:t> a[i]&gt;=0</a:t>
            </a:r>
            <a:r>
              <a:rPr lang="zh-CN" altLang="en-US">
                <a:sym typeface="+mn-ea"/>
              </a:rPr>
              <a:t>，所以可以直接线段树维护区间</a:t>
            </a:r>
            <a:r>
              <a:rPr lang="en-US" altLang="zh-CN">
                <a:sym typeface="+mn-ea"/>
              </a:rPr>
              <a:t> a[i] </a:t>
            </a:r>
            <a:r>
              <a:rPr lang="zh-CN" altLang="en-US">
                <a:sym typeface="+mn-ea"/>
              </a:rPr>
              <a:t>的</a:t>
            </a:r>
            <a:r>
              <a:rPr lang="en-US" altLang="zh-CN">
                <a:sym typeface="+mn-ea"/>
              </a:rPr>
              <a:t> min</a:t>
            </a:r>
            <a:r>
              <a:rPr lang="zh-CN" altLang="en-US">
                <a:sym typeface="+mn-ea"/>
              </a:rPr>
              <a:t>，以及所有区间</a:t>
            </a:r>
            <a:r>
              <a:rPr lang="en-US" altLang="zh-CN">
                <a:sym typeface="+mn-ea"/>
              </a:rPr>
              <a:t> min </a:t>
            </a:r>
            <a:r>
              <a:rPr lang="zh-CN" altLang="en-US">
                <a:sym typeface="+mn-ea"/>
              </a:rPr>
              <a:t>位置的</a:t>
            </a:r>
            <a:r>
              <a:rPr lang="en-US" altLang="zh-CN">
                <a:sym typeface="+mn-ea"/>
              </a:rPr>
              <a:t> b </a:t>
            </a:r>
            <a:r>
              <a:rPr lang="zh-CN" altLang="en-US">
                <a:sym typeface="+mn-ea"/>
              </a:rPr>
              <a:t>的</a:t>
            </a:r>
            <a:r>
              <a:rPr lang="zh-CN" altLang="en-US">
                <a:sym typeface="+mn-ea"/>
              </a:rPr>
              <a:t>和。</a:t>
            </a:r>
            <a:endParaRPr lang="zh-CN" altLang="en-US">
              <a:sym typeface="+mn-ea"/>
            </a:endParaRPr>
          </a:p>
          <a:p>
            <a:r>
              <a:rPr lang="zh-CN" altLang="en-US">
                <a:sym typeface="+mn-ea"/>
              </a:rPr>
              <a:t>总时间复杂度</a:t>
            </a:r>
            <a:r>
              <a:rPr lang="en-US" altLang="zh-CN">
                <a:sym typeface="+mn-ea"/>
              </a:rPr>
              <a:t> O(n+mlogn)</a:t>
            </a:r>
            <a:endParaRPr lang="en-US" altLang="zh-CN">
              <a:sym typeface="+mn-ea"/>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50978" y="1673424"/>
            <a:ext cx="9217023" cy="5184576"/>
          </a:xfr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标题 1"/>
          <p:cNvSpPr>
            <a:spLocks noGrp="1"/>
          </p:cNvSpPr>
          <p:nvPr>
            <p:ph type="title"/>
          </p:nvPr>
        </p:nvSpPr>
        <p:spPr/>
        <p:txBody>
          <a:bodyPr vert="horz" wrap="square" lIns="91440" tIns="45720" rIns="91440" bIns="45720" anchor="ctr" anchorCtr="0"/>
          <a:p>
            <a:r>
              <a:rPr lang="en-US" altLang="zh-CN" dirty="0"/>
              <a:t>Solution</a:t>
            </a:r>
            <a:endParaRPr lang="en-US" altLang="zh-CN" dirty="0"/>
          </a:p>
        </p:txBody>
      </p:sp>
      <p:sp>
        <p:nvSpPr>
          <p:cNvPr id="106499" name="内容占位符 2"/>
          <p:cNvSpPr>
            <a:spLocks noGrp="1"/>
          </p:cNvSpPr>
          <p:nvPr>
            <p:ph idx="1"/>
          </p:nvPr>
        </p:nvSpPr>
        <p:spPr/>
        <p:txBody>
          <a:bodyPr vert="horz" wrap="square" lIns="91440" tIns="45720" rIns="91440" bIns="45720" anchor="t" anchorCtr="0"/>
          <a:p>
            <a:r>
              <a:rPr lang="zh-CN" altLang="en-US" dirty="0"/>
              <a:t>考虑一下这个换根造成了什么影响</a:t>
            </a:r>
            <a:endParaRPr lang="en-US" altLang="zh-CN" dirty="0"/>
          </a:p>
          <a:p>
            <a:r>
              <a:rPr lang="zh-CN" altLang="en-US" dirty="0"/>
              <a:t>先以</a:t>
            </a:r>
            <a:r>
              <a:rPr lang="en-US" altLang="zh-CN" dirty="0"/>
              <a:t>1</a:t>
            </a:r>
            <a:r>
              <a:rPr lang="zh-CN" altLang="en-US" dirty="0"/>
              <a:t>为根</a:t>
            </a:r>
            <a:r>
              <a:rPr lang="en-US" altLang="zh-CN" dirty="0"/>
              <a:t>dfs</a:t>
            </a:r>
            <a:r>
              <a:rPr lang="zh-CN" altLang="en-US" dirty="0"/>
              <a:t>，如果根换成了</a:t>
            </a:r>
            <a:r>
              <a:rPr lang="en-US" altLang="zh-CN" dirty="0"/>
              <a:t>rt</a:t>
            </a:r>
            <a:r>
              <a:rPr lang="zh-CN" altLang="en-US" dirty="0"/>
              <a:t>，要查询</a:t>
            </a:r>
            <a:r>
              <a:rPr lang="en-US" altLang="zh-CN" dirty="0"/>
              <a:t>x</a:t>
            </a:r>
            <a:r>
              <a:rPr lang="zh-CN" altLang="en-US" dirty="0"/>
              <a:t>子树内的最小值。</a:t>
            </a:r>
            <a:endParaRPr lang="en-US" altLang="zh-CN" dirty="0"/>
          </a:p>
          <a:p>
            <a:r>
              <a:rPr lang="zh-CN" altLang="en-US" dirty="0"/>
              <a:t>可以分情况讨论：</a:t>
            </a:r>
            <a:endParaRPr lang="zh-CN" altLang="en-US" dirty="0"/>
          </a:p>
          <a:p>
            <a:r>
              <a:rPr lang="en-US" altLang="zh-CN" dirty="0"/>
              <a:t>1.</a:t>
            </a:r>
            <a:r>
              <a:rPr lang="zh-CN" altLang="en-US" dirty="0"/>
              <a:t>若</a:t>
            </a:r>
            <a:r>
              <a:rPr lang="en-US" altLang="zh-CN" dirty="0"/>
              <a:t>x==rt</a:t>
            </a:r>
            <a:r>
              <a:rPr lang="zh-CN" altLang="en-US" dirty="0"/>
              <a:t>，则直接输出整棵树的最小值，因为根和查的点是同一个点</a:t>
            </a:r>
            <a:endParaRPr lang="zh-CN" altLang="en-US" dirty="0"/>
          </a:p>
        </p:txBody>
      </p:sp>
      <p:pic>
        <p:nvPicPr>
          <p:cNvPr id="106500" name="图片 4"/>
          <p:cNvPicPr>
            <a:picLocks noChangeAspect="1"/>
          </p:cNvPicPr>
          <p:nvPr/>
        </p:nvPicPr>
        <p:blipFill>
          <a:blip r:embed="rId1"/>
          <a:stretch>
            <a:fillRect/>
          </a:stretch>
        </p:blipFill>
        <p:spPr>
          <a:xfrm>
            <a:off x="2474913" y="4251325"/>
            <a:ext cx="3925887" cy="2662238"/>
          </a:xfrm>
          <a:prstGeom prst="rect">
            <a:avLst/>
          </a:prstGeom>
          <a:noFill/>
          <a:ln w="9525">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7523" name="内容占位符 2"/>
          <p:cNvSpPr>
            <a:spLocks noGrp="1"/>
          </p:cNvSpPr>
          <p:nvPr>
            <p:ph idx="1"/>
          </p:nvPr>
        </p:nvSpPr>
        <p:spPr/>
        <p:txBody>
          <a:bodyPr vert="horz" wrap="square" lIns="91440" tIns="45720" rIns="91440" bIns="45720" anchor="t" anchorCtr="0"/>
          <a:p>
            <a:r>
              <a:rPr lang="en-US" altLang="zh-CN" dirty="0"/>
              <a:t>2.</a:t>
            </a:r>
            <a:r>
              <a:rPr lang="zh-CN" altLang="en-US" dirty="0"/>
              <a:t>若</a:t>
            </a:r>
            <a:r>
              <a:rPr lang="en-US" altLang="zh-CN" dirty="0"/>
              <a:t>x</a:t>
            </a:r>
            <a:r>
              <a:rPr lang="zh-CN" altLang="en-US" dirty="0"/>
              <a:t>在</a:t>
            </a:r>
            <a:r>
              <a:rPr lang="en-US" altLang="zh-CN" dirty="0"/>
              <a:t>rt</a:t>
            </a:r>
            <a:r>
              <a:rPr lang="zh-CN" altLang="en-US" dirty="0"/>
              <a:t>以</a:t>
            </a:r>
            <a:r>
              <a:rPr lang="en-US" altLang="zh-CN" dirty="0"/>
              <a:t>1</a:t>
            </a:r>
            <a:r>
              <a:rPr lang="zh-CN" altLang="en-US" dirty="0"/>
              <a:t>为根</a:t>
            </a:r>
            <a:r>
              <a:rPr lang="en-US" altLang="zh-CN" dirty="0"/>
              <a:t>DFS</a:t>
            </a:r>
            <a:r>
              <a:rPr lang="zh-CN" altLang="en-US" dirty="0"/>
              <a:t>得到的子树内，那么直接输出</a:t>
            </a:r>
            <a:r>
              <a:rPr lang="en-US" altLang="zh-CN" dirty="0"/>
              <a:t>x</a:t>
            </a:r>
            <a:r>
              <a:rPr lang="zh-CN" altLang="en-US" dirty="0"/>
              <a:t>的子树内的最小值</a:t>
            </a:r>
            <a:endParaRPr lang="en-US" altLang="zh-CN" dirty="0"/>
          </a:p>
          <a:p>
            <a:r>
              <a:rPr lang="zh-CN" altLang="en-US" dirty="0"/>
              <a:t>如图</a:t>
            </a:r>
            <a:r>
              <a:rPr lang="en-US" altLang="zh-CN" dirty="0"/>
              <a:t>rt=5</a:t>
            </a:r>
            <a:r>
              <a:rPr lang="zh-CN" altLang="en-US" dirty="0"/>
              <a:t>，查询</a:t>
            </a:r>
            <a:r>
              <a:rPr lang="en-US" altLang="zh-CN" dirty="0"/>
              <a:t>x=6</a:t>
            </a:r>
            <a:endParaRPr lang="zh-CN" altLang="en-US" dirty="0"/>
          </a:p>
        </p:txBody>
      </p:sp>
      <p:pic>
        <p:nvPicPr>
          <p:cNvPr id="107524" name="图片 3"/>
          <p:cNvPicPr>
            <a:picLocks noChangeAspect="1"/>
          </p:cNvPicPr>
          <p:nvPr/>
        </p:nvPicPr>
        <p:blipFill>
          <a:blip r:embed="rId1"/>
          <a:stretch>
            <a:fillRect/>
          </a:stretch>
        </p:blipFill>
        <p:spPr>
          <a:xfrm>
            <a:off x="2054225" y="3678238"/>
            <a:ext cx="4492625" cy="3044825"/>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8547" name="内容占位符 2"/>
          <p:cNvSpPr>
            <a:spLocks noGrp="1"/>
          </p:cNvSpPr>
          <p:nvPr>
            <p:ph idx="1"/>
          </p:nvPr>
        </p:nvSpPr>
        <p:spPr/>
        <p:txBody>
          <a:bodyPr vert="horz" wrap="square" lIns="91440" tIns="45720" rIns="91440" bIns="45720" anchor="t" anchorCtr="0"/>
          <a:p>
            <a:r>
              <a:rPr lang="en-US" altLang="zh-CN" dirty="0"/>
              <a:t>3.</a:t>
            </a:r>
            <a:r>
              <a:rPr lang="zh-CN" altLang="en-US" dirty="0"/>
              <a:t>若</a:t>
            </a:r>
            <a:r>
              <a:rPr lang="en-US" altLang="zh-CN" dirty="0"/>
              <a:t>rt</a:t>
            </a:r>
            <a:r>
              <a:rPr lang="zh-CN" altLang="en-US" dirty="0"/>
              <a:t>在</a:t>
            </a:r>
            <a:r>
              <a:rPr lang="en-US" altLang="zh-CN" dirty="0"/>
              <a:t>x</a:t>
            </a:r>
            <a:r>
              <a:rPr lang="zh-CN" altLang="en-US" dirty="0"/>
              <a:t>以</a:t>
            </a:r>
            <a:r>
              <a:rPr lang="en-US" altLang="zh-CN" dirty="0"/>
              <a:t>1</a:t>
            </a:r>
            <a:r>
              <a:rPr lang="zh-CN" altLang="en-US" dirty="0"/>
              <a:t>为根的子树内，那么我们发现整棵树除了</a:t>
            </a:r>
            <a:r>
              <a:rPr lang="en-US" altLang="zh-CN" dirty="0"/>
              <a:t>x</a:t>
            </a:r>
            <a:r>
              <a:rPr lang="zh-CN" altLang="en-US" dirty="0"/>
              <a:t>向下走可以到达</a:t>
            </a:r>
            <a:r>
              <a:rPr lang="en-US" altLang="zh-CN" dirty="0"/>
              <a:t>rt</a:t>
            </a:r>
            <a:r>
              <a:rPr lang="zh-CN" altLang="en-US" dirty="0"/>
              <a:t>的子树之外全部成了</a:t>
            </a:r>
            <a:r>
              <a:rPr lang="en-US" altLang="zh-CN" dirty="0"/>
              <a:t>x</a:t>
            </a:r>
            <a:r>
              <a:rPr lang="zh-CN" altLang="en-US" dirty="0"/>
              <a:t>在</a:t>
            </a:r>
            <a:r>
              <a:rPr lang="en-US" altLang="zh-CN" dirty="0"/>
              <a:t>rt</a:t>
            </a:r>
            <a:r>
              <a:rPr lang="zh-CN" altLang="en-US" dirty="0"/>
              <a:t>为根下的子树，那我们把这棵子树中最接近</a:t>
            </a:r>
            <a:r>
              <a:rPr lang="en-US" altLang="zh-CN" dirty="0"/>
              <a:t>x</a:t>
            </a:r>
            <a:r>
              <a:rPr lang="zh-CN" altLang="en-US" dirty="0"/>
              <a:t>的节点</a:t>
            </a:r>
            <a:r>
              <a:rPr lang="en-US" altLang="zh-CN" dirty="0"/>
              <a:t>y</a:t>
            </a:r>
            <a:r>
              <a:rPr lang="zh-CN" altLang="en-US" dirty="0"/>
              <a:t>求出，在整个区间中踢掉</a:t>
            </a:r>
            <a:r>
              <a:rPr lang="en-US" altLang="zh-CN" dirty="0"/>
              <a:t>y</a:t>
            </a:r>
            <a:r>
              <a:rPr lang="zh-CN" altLang="en-US" dirty="0"/>
              <a:t>在</a:t>
            </a:r>
            <a:r>
              <a:rPr lang="en-US" altLang="zh-CN" dirty="0"/>
              <a:t>1</a:t>
            </a:r>
            <a:r>
              <a:rPr lang="zh-CN" altLang="en-US" dirty="0"/>
              <a:t>根下子树的范围即可</a:t>
            </a:r>
            <a:endParaRPr lang="zh-CN" altLang="en-US" dirty="0"/>
          </a:p>
          <a:p>
            <a:r>
              <a:rPr lang="zh-CN" altLang="en-US" dirty="0"/>
              <a:t>如图</a:t>
            </a:r>
            <a:r>
              <a:rPr lang="en-US" altLang="zh-CN" dirty="0"/>
              <a:t>rt=7</a:t>
            </a:r>
            <a:r>
              <a:rPr lang="zh-CN" altLang="en-US" dirty="0"/>
              <a:t>，查询</a:t>
            </a:r>
            <a:r>
              <a:rPr lang="en-US" altLang="zh-CN" dirty="0"/>
              <a:t>x=5</a:t>
            </a:r>
            <a:r>
              <a:rPr lang="zh-CN" altLang="en-US" dirty="0"/>
              <a:t>，点</a:t>
            </a:r>
            <a:r>
              <a:rPr lang="en-US" altLang="zh-CN" dirty="0"/>
              <a:t>6</a:t>
            </a:r>
            <a:r>
              <a:rPr lang="zh-CN" altLang="en-US" dirty="0"/>
              <a:t>是</a:t>
            </a:r>
            <a:r>
              <a:rPr lang="en-US" altLang="zh-CN" dirty="0"/>
              <a:t>rt</a:t>
            </a:r>
            <a:r>
              <a:rPr lang="zh-CN" altLang="en-US" dirty="0"/>
              <a:t>到</a:t>
            </a:r>
            <a:r>
              <a:rPr lang="en-US" altLang="zh-CN" dirty="0"/>
              <a:t>x</a:t>
            </a:r>
            <a:r>
              <a:rPr lang="zh-CN" altLang="en-US" dirty="0"/>
              <a:t>这条路径上离</a:t>
            </a:r>
            <a:r>
              <a:rPr lang="en-US" altLang="zh-CN" dirty="0"/>
              <a:t>5</a:t>
            </a:r>
            <a:r>
              <a:rPr lang="zh-CN" altLang="en-US" dirty="0"/>
              <a:t>最接近的点</a:t>
            </a:r>
            <a:endParaRPr lang="en-US" altLang="zh-CN" dirty="0"/>
          </a:p>
          <a:p>
            <a:r>
              <a:rPr lang="zh-CN" altLang="en-US" dirty="0"/>
              <a:t>于是排除粉红色部分，其他部分都是</a:t>
            </a:r>
            <a:r>
              <a:rPr lang="en-US" altLang="zh-CN" dirty="0"/>
              <a:t>5</a:t>
            </a:r>
            <a:r>
              <a:rPr lang="zh-CN" altLang="en-US" dirty="0"/>
              <a:t>为根的子树了</a:t>
            </a:r>
            <a:endParaRPr lang="zh-CN" altLang="en-US" dirty="0"/>
          </a:p>
        </p:txBody>
      </p:sp>
      <p:pic>
        <p:nvPicPr>
          <p:cNvPr id="108548" name="图片 3"/>
          <p:cNvPicPr>
            <a:picLocks noChangeAspect="1"/>
          </p:cNvPicPr>
          <p:nvPr/>
        </p:nvPicPr>
        <p:blipFill>
          <a:blip r:embed="rId1"/>
          <a:stretch>
            <a:fillRect/>
          </a:stretch>
        </p:blipFill>
        <p:spPr>
          <a:xfrm>
            <a:off x="4327525" y="4398963"/>
            <a:ext cx="3627438" cy="245903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树链剖分</a:t>
            </a:r>
            <a:endParaRPr lang="zh-CN" altLang="en-US" dirty="0"/>
          </a:p>
        </p:txBody>
      </p:sp>
      <p:sp>
        <p:nvSpPr>
          <p:cNvPr id="3" name="内容占位符 2"/>
          <p:cNvSpPr>
            <a:spLocks noGrp="1"/>
          </p:cNvSpPr>
          <p:nvPr>
            <p:ph idx="1"/>
          </p:nvPr>
        </p:nvSpPr>
        <p:spPr/>
        <p:txBody>
          <a:bodyPr/>
          <a:lstStyle/>
          <a:p>
            <a:r>
              <a:rPr lang="zh-CN" altLang="en-US" dirty="0"/>
              <a:t>将树进行轻重链剖分，每次操作时将一条链分为</a:t>
            </a:r>
            <a:r>
              <a:rPr lang="en-US" altLang="zh-CN" dirty="0"/>
              <a:t>DFS</a:t>
            </a:r>
            <a:r>
              <a:rPr lang="zh-CN" altLang="en-US" dirty="0"/>
              <a:t>序上</a:t>
            </a:r>
            <a:r>
              <a:rPr lang="en-US" altLang="zh-CN" dirty="0"/>
              <a:t>log</a:t>
            </a:r>
            <a:r>
              <a:rPr lang="zh-CN" altLang="en-US" dirty="0"/>
              <a:t>段</a:t>
            </a:r>
            <a:endParaRPr lang="en-US" altLang="zh-CN" dirty="0"/>
          </a:p>
          <a:p>
            <a:r>
              <a:rPr lang="zh-CN" altLang="en-US" dirty="0"/>
              <a:t>其实用这样的方法理解树链剖分挺好的</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标题 1"/>
          <p:cNvSpPr>
            <a:spLocks noGrp="1" noChangeArrowheads="1"/>
          </p:cNvSpPr>
          <p:nvPr>
            <p:ph type="title"/>
          </p:nvPr>
        </p:nvSpPr>
        <p:spPr/>
        <p:txBody>
          <a:bodyPr vert="horz" lIns="68580" tIns="34290" rIns="68580" bIns="34290" rtlCol="0" anchor="ctr">
            <a:normAutofit/>
          </a:bodyPr>
          <a:lstStyle/>
          <a:p>
            <a:r>
              <a:rPr lang="en-US" altLang="zh-CN" dirty="0" err="1"/>
              <a:t>Luogu</a:t>
            </a:r>
            <a:r>
              <a:rPr lang="en-US" altLang="zh-CN" dirty="0"/>
              <a:t>3128</a:t>
            </a:r>
            <a:endParaRPr lang="en-US" altLang="zh-CN" dirty="0"/>
          </a:p>
        </p:txBody>
      </p:sp>
      <p:sp>
        <p:nvSpPr>
          <p:cNvPr id="90115" name="内容占位符 2"/>
          <p:cNvSpPr>
            <a:spLocks noGrp="1"/>
          </p:cNvSpPr>
          <p:nvPr>
            <p:ph idx="1"/>
          </p:nvPr>
        </p:nvSpPr>
        <p:spPr/>
        <p:txBody>
          <a:bodyPr vert="horz" lIns="68580" tIns="34290" rIns="68580" bIns="34290" rtlCol="0">
            <a:normAutofit/>
          </a:bodyPr>
          <a:lstStyle/>
          <a:p>
            <a:r>
              <a:rPr lang="zh-CN" altLang="en-US" dirty="0"/>
              <a:t>给出一棵树，</a:t>
            </a:r>
            <a:r>
              <a:rPr lang="en-US" altLang="zh-CN" dirty="0"/>
              <a:t>n</a:t>
            </a:r>
            <a:r>
              <a:rPr lang="zh-CN" altLang="en-US" dirty="0"/>
              <a:t>个节点，</a:t>
            </a:r>
            <a:r>
              <a:rPr lang="en-US" altLang="zh-CN" dirty="0"/>
              <a:t>m</a:t>
            </a:r>
            <a:r>
              <a:rPr lang="zh-CN" altLang="en-US" dirty="0"/>
              <a:t>次修改，每次给定</a:t>
            </a:r>
            <a:r>
              <a:rPr lang="en-US" altLang="zh-CN" dirty="0"/>
              <a:t>s</a:t>
            </a:r>
            <a:r>
              <a:rPr lang="zh-CN" altLang="en-US" dirty="0"/>
              <a:t>和</a:t>
            </a:r>
            <a:r>
              <a:rPr lang="en-US" altLang="zh-CN" dirty="0"/>
              <a:t>t</a:t>
            </a:r>
            <a:r>
              <a:rPr lang="zh-CN" altLang="en-US" dirty="0"/>
              <a:t>，把</a:t>
            </a:r>
            <a:r>
              <a:rPr lang="en-US" altLang="zh-CN" dirty="0"/>
              <a:t>s</a:t>
            </a:r>
            <a:r>
              <a:rPr lang="zh-CN" altLang="en-US" dirty="0"/>
              <a:t>到</a:t>
            </a:r>
            <a:r>
              <a:rPr lang="en-US" altLang="zh-CN" dirty="0"/>
              <a:t>t</a:t>
            </a:r>
            <a:r>
              <a:rPr lang="zh-CN" altLang="en-US" dirty="0"/>
              <a:t>的路径上的点权</a:t>
            </a:r>
            <a:r>
              <a:rPr lang="en-US" altLang="zh-CN" dirty="0"/>
              <a:t>+1</a:t>
            </a:r>
            <a:r>
              <a:rPr lang="zh-CN" altLang="en-US" dirty="0"/>
              <a:t>，问</a:t>
            </a:r>
            <a:r>
              <a:rPr lang="en-US" altLang="zh-CN" dirty="0"/>
              <a:t>m</a:t>
            </a:r>
            <a:r>
              <a:rPr lang="zh-CN" altLang="en-US" dirty="0"/>
              <a:t>次操作后最大点权。</a:t>
            </a:r>
            <a:endParaRPr lang="en-US" altLang="zh-CN" dirty="0"/>
          </a:p>
          <a:p>
            <a:pPr>
              <a:buNone/>
            </a:pPr>
            <a:endParaRPr lang="zh-CN" altLang="en-US" sz="2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标题 1"/>
          <p:cNvSpPr>
            <a:spLocks noGrp="1"/>
          </p:cNvSpPr>
          <p:nvPr>
            <p:ph type="title"/>
          </p:nvPr>
        </p:nvSpPr>
        <p:spPr/>
        <p:txBody>
          <a:bodyPr vert="horz" wrap="square" lIns="91440" tIns="45720" rIns="91440" bIns="45720" anchor="ctr" anchorCtr="0"/>
          <a:p>
            <a:r>
              <a:rPr lang="en-US" altLang="zh-CN" dirty="0"/>
              <a:t>DFS</a:t>
            </a:r>
            <a:r>
              <a:rPr lang="zh-CN" altLang="en-US" dirty="0"/>
              <a:t>序</a:t>
            </a:r>
            <a:endParaRPr lang="zh-CN" altLang="en-US" dirty="0"/>
          </a:p>
        </p:txBody>
      </p:sp>
      <p:sp>
        <p:nvSpPr>
          <p:cNvPr id="96259" name="内容占位符 2"/>
          <p:cNvSpPr>
            <a:spLocks noGrp="1"/>
          </p:cNvSpPr>
          <p:nvPr>
            <p:ph idx="1"/>
          </p:nvPr>
        </p:nvSpPr>
        <p:spPr/>
        <p:txBody>
          <a:bodyPr vert="horz" wrap="square" lIns="91440" tIns="45720" rIns="91440" bIns="45720" anchor="t" anchorCtr="0"/>
          <a:p>
            <a:r>
              <a:rPr lang="zh-CN" altLang="en-US" dirty="0"/>
              <a:t>我们</a:t>
            </a:r>
            <a:r>
              <a:rPr lang="en-US" altLang="zh-CN" dirty="0"/>
              <a:t>DFS</a:t>
            </a:r>
            <a:r>
              <a:rPr lang="zh-CN" altLang="en-US" dirty="0"/>
              <a:t>一棵树的时候，对这棵树的每个点按照访问的时间进行重标号，就得到了树的</a:t>
            </a:r>
            <a:r>
              <a:rPr lang="en-US" altLang="zh-CN" dirty="0"/>
              <a:t>DFS</a:t>
            </a:r>
            <a:r>
              <a:rPr lang="zh-CN" altLang="en-US" dirty="0"/>
              <a:t>序列。 这个序列可以有效地处理一些树上的问题。</a:t>
            </a:r>
            <a:endParaRPr lang="zh-CN" altLang="en-US" dirty="0"/>
          </a:p>
        </p:txBody>
      </p:sp>
      <p:pic>
        <p:nvPicPr>
          <p:cNvPr id="96260" name="Picture 2" descr="title"/>
          <p:cNvPicPr>
            <a:picLocks noChangeAspect="1"/>
          </p:cNvPicPr>
          <p:nvPr/>
        </p:nvPicPr>
        <p:blipFill>
          <a:blip r:embed="rId1"/>
          <a:stretch>
            <a:fillRect/>
          </a:stretch>
        </p:blipFill>
        <p:spPr>
          <a:xfrm>
            <a:off x="1157288" y="3049588"/>
            <a:ext cx="3754437" cy="2989262"/>
          </a:xfrm>
          <a:prstGeom prst="rect">
            <a:avLst/>
          </a:prstGeom>
          <a:noFill/>
          <a:ln w="9525">
            <a:noFill/>
          </a:ln>
        </p:spPr>
      </p:pic>
      <p:pic>
        <p:nvPicPr>
          <p:cNvPr id="96261" name="Picture 4" descr="title"/>
          <p:cNvPicPr>
            <a:picLocks noChangeAspect="1"/>
          </p:cNvPicPr>
          <p:nvPr/>
        </p:nvPicPr>
        <p:blipFill>
          <a:blip r:embed="rId2"/>
          <a:stretch>
            <a:fillRect/>
          </a:stretch>
        </p:blipFill>
        <p:spPr>
          <a:xfrm>
            <a:off x="4989513" y="3049588"/>
            <a:ext cx="3913187" cy="2989262"/>
          </a:xfrm>
          <a:prstGeom prst="rect">
            <a:avLst/>
          </a:prstGeom>
          <a:noFill/>
          <a:ln w="9525">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标题 1"/>
          <p:cNvSpPr>
            <a:spLocks noGrp="1" noChangeArrowheads="1"/>
          </p:cNvSpPr>
          <p:nvPr>
            <p:ph type="title"/>
          </p:nvPr>
        </p:nvSpPr>
        <p:spPr/>
        <p:txBody>
          <a:bodyPr vert="horz" lIns="68580" tIns="34290" rIns="68580" bIns="34290" rtlCol="0" anchor="ctr">
            <a:normAutofit/>
          </a:bodyPr>
          <a:lstStyle/>
          <a:p>
            <a:r>
              <a:rPr lang="en-US" altLang="zh-CN" dirty="0"/>
              <a:t>Solution</a:t>
            </a:r>
            <a:endParaRPr lang="en-US" altLang="zh-CN" dirty="0"/>
          </a:p>
        </p:txBody>
      </p:sp>
      <p:sp>
        <p:nvSpPr>
          <p:cNvPr id="91139" name="内容占位符 2"/>
          <p:cNvSpPr>
            <a:spLocks noGrp="1" noChangeArrowheads="1"/>
          </p:cNvSpPr>
          <p:nvPr>
            <p:ph idx="1"/>
          </p:nvPr>
        </p:nvSpPr>
        <p:spPr/>
        <p:txBody>
          <a:bodyPr vert="horz" lIns="68580" tIns="34290" rIns="68580" bIns="34290" rtlCol="0">
            <a:normAutofit/>
          </a:bodyPr>
          <a:lstStyle/>
          <a:p>
            <a:pPr eaLnBrk="1" hangingPunct="1"/>
            <a:r>
              <a:rPr lang="zh-CN" altLang="en-US" dirty="0">
                <a:sym typeface="+mn-ea"/>
              </a:rPr>
              <a:t>我们可以利用树上差分的方法来做</a:t>
            </a:r>
            <a:endParaRPr lang="en-US" altLang="zh-CN" dirty="0"/>
          </a:p>
          <a:p>
            <a:pPr eaLnBrk="1" hangingPunct="1"/>
            <a:r>
              <a:rPr lang="zh-CN" altLang="en-US" dirty="0">
                <a:sym typeface="+mn-ea"/>
              </a:rPr>
              <a:t>这样比在线直接做更快也更好写</a:t>
            </a:r>
            <a:endParaRPr lang="zh-CN" altLang="en-US" dirty="0"/>
          </a:p>
          <a:p>
            <a:pPr eaLnBrk="1" hangingPunct="1"/>
            <a:r>
              <a:rPr lang="zh-CN" altLang="en-US" dirty="0"/>
              <a:t>直接对修改进行树上差分，然后最后扫一遍得到每个点的值即可</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Luogu1600 [NOIP2016 </a:t>
            </a:r>
            <a:r>
              <a:rPr lang="zh-CN" altLang="en-US" dirty="0"/>
              <a:t>提高组</a:t>
            </a:r>
            <a:r>
              <a:rPr lang="en-US" altLang="zh-CN" dirty="0"/>
              <a:t>] </a:t>
            </a:r>
            <a:r>
              <a:rPr lang="zh-CN" altLang="en-US" dirty="0"/>
              <a:t>天天爱跑步</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705369"/>
            <a:ext cx="9362283" cy="4585364"/>
          </a:xfr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分析</a:t>
            </a:r>
            <a:endParaRPr lang="zh-CN" altLang="en-US" dirty="0"/>
          </a:p>
        </p:txBody>
      </p:sp>
      <p:sp>
        <p:nvSpPr>
          <p:cNvPr id="3" name="Content Placeholder 2"/>
          <p:cNvSpPr>
            <a:spLocks noGrp="1"/>
          </p:cNvSpPr>
          <p:nvPr>
            <p:ph idx="1"/>
          </p:nvPr>
        </p:nvSpPr>
        <p:spPr/>
        <p:txBody>
          <a:bodyPr/>
          <a:lstStyle/>
          <a:p>
            <a:r>
              <a:rPr lang="zh-CN" altLang="en-US" dirty="0"/>
              <a:t>我们对于每个观察员统计其打卡到的选手就行了</a:t>
            </a:r>
            <a:endParaRPr lang="en-US" altLang="zh-CN" dirty="0"/>
          </a:p>
          <a:p>
            <a:r>
              <a:rPr lang="zh-CN" altLang="en-US" dirty="0"/>
              <a:t>那需要经过一定的问题转换了</a:t>
            </a:r>
            <a:endParaRPr lang="en-US" altLang="zh-CN" dirty="0"/>
          </a:p>
          <a:p>
            <a:r>
              <a:rPr lang="zh-CN" altLang="en-US" dirty="0"/>
              <a:t>这题的重点就在于把每个观察员统计的范围推出来</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这个选手是可以差分的对吧</a:t>
            </a:r>
            <a:endParaRPr lang="en-US" altLang="zh-CN" dirty="0"/>
          </a:p>
          <a:p>
            <a:r>
              <a:rPr lang="zh-CN" altLang="en-US" dirty="0"/>
              <a:t>把</a:t>
            </a:r>
            <a:r>
              <a:rPr lang="en-US" altLang="zh-CN" dirty="0"/>
              <a:t>x</a:t>
            </a:r>
            <a:r>
              <a:rPr lang="zh-CN" altLang="en-US" dirty="0"/>
              <a:t>到</a:t>
            </a:r>
            <a:r>
              <a:rPr lang="en-US" altLang="zh-CN" dirty="0"/>
              <a:t>y</a:t>
            </a:r>
            <a:r>
              <a:rPr lang="zh-CN" altLang="en-US" dirty="0"/>
              <a:t>路径的选手先分成</a:t>
            </a:r>
            <a:r>
              <a:rPr lang="en-US" altLang="zh-CN" dirty="0"/>
              <a:t>x</a:t>
            </a:r>
            <a:r>
              <a:rPr lang="zh-CN" altLang="en-US" dirty="0"/>
              <a:t>到</a:t>
            </a:r>
            <a:r>
              <a:rPr lang="en-US" altLang="zh-CN" dirty="0" err="1"/>
              <a:t>lca</a:t>
            </a:r>
            <a:r>
              <a:rPr lang="zh-CN" altLang="en-US" dirty="0"/>
              <a:t>，以及</a:t>
            </a:r>
            <a:r>
              <a:rPr lang="en-US" altLang="zh-CN" dirty="0" err="1"/>
              <a:t>lca</a:t>
            </a:r>
            <a:r>
              <a:rPr lang="zh-CN" altLang="en-US" dirty="0"/>
              <a:t>到</a:t>
            </a:r>
            <a:r>
              <a:rPr lang="en-US" altLang="zh-CN" dirty="0"/>
              <a:t>y</a:t>
            </a:r>
            <a:endParaRPr lang="en-US" altLang="zh-CN" dirty="0"/>
          </a:p>
          <a:p>
            <a:r>
              <a:rPr lang="zh-CN" altLang="en-US" dirty="0"/>
              <a:t>然后</a:t>
            </a:r>
            <a:r>
              <a:rPr lang="en-US" altLang="zh-CN" dirty="0"/>
              <a:t>x</a:t>
            </a:r>
            <a:r>
              <a:rPr lang="zh-CN" altLang="en-US" dirty="0"/>
              <a:t>到</a:t>
            </a:r>
            <a:r>
              <a:rPr lang="en-US" altLang="zh-CN" dirty="0" err="1"/>
              <a:t>lca</a:t>
            </a:r>
            <a:r>
              <a:rPr lang="zh-CN" altLang="en-US" dirty="0"/>
              <a:t>的选手可以差分为：</a:t>
            </a:r>
            <a:endParaRPr lang="en-US" altLang="zh-CN" dirty="0"/>
          </a:p>
          <a:p>
            <a:r>
              <a:rPr lang="en-US" altLang="zh-CN" dirty="0"/>
              <a:t>+1</a:t>
            </a:r>
            <a:r>
              <a:rPr lang="zh-CN" altLang="en-US" dirty="0"/>
              <a:t>个选手从</a:t>
            </a:r>
            <a:r>
              <a:rPr lang="en-US" altLang="zh-CN" dirty="0"/>
              <a:t>x</a:t>
            </a:r>
            <a:r>
              <a:rPr lang="zh-CN" altLang="en-US" dirty="0"/>
              <a:t>走到了</a:t>
            </a:r>
            <a:r>
              <a:rPr lang="en-US" altLang="zh-CN" dirty="0" err="1"/>
              <a:t>lca</a:t>
            </a:r>
            <a:endParaRPr lang="en-US" altLang="zh-CN" dirty="0"/>
          </a:p>
          <a:p>
            <a:r>
              <a:rPr lang="en-US" altLang="zh-CN" dirty="0"/>
              <a:t>-1</a:t>
            </a:r>
            <a:r>
              <a:rPr lang="zh-CN" altLang="en-US" dirty="0"/>
              <a:t>个选手从</a:t>
            </a:r>
            <a:r>
              <a:rPr lang="en-US" altLang="zh-CN" dirty="0" err="1"/>
              <a:t>lca</a:t>
            </a:r>
            <a:r>
              <a:rPr lang="zh-CN" altLang="en-US" dirty="0"/>
              <a:t>父亲处继续往上走</a:t>
            </a:r>
            <a:endParaRPr lang="en-US" altLang="zh-CN" dirty="0"/>
          </a:p>
          <a:p>
            <a:r>
              <a:rPr lang="en-US" altLang="zh-CN" dirty="0" err="1"/>
              <a:t>lca</a:t>
            </a:r>
            <a:r>
              <a:rPr lang="zh-CN" altLang="en-US" dirty="0"/>
              <a:t>到</a:t>
            </a:r>
            <a:r>
              <a:rPr lang="en-US" altLang="zh-CN" dirty="0"/>
              <a:t>y</a:t>
            </a:r>
            <a:r>
              <a:rPr lang="zh-CN" altLang="en-US" dirty="0"/>
              <a:t>类似，这里我们只考虑</a:t>
            </a:r>
            <a:r>
              <a:rPr lang="en-US" altLang="zh-CN" dirty="0"/>
              <a:t>x</a:t>
            </a:r>
            <a:r>
              <a:rPr lang="zh-CN" altLang="en-US" dirty="0"/>
              <a:t>到</a:t>
            </a:r>
            <a:r>
              <a:rPr lang="en-US" altLang="zh-CN" dirty="0" err="1"/>
              <a:t>lca</a:t>
            </a:r>
            <a:r>
              <a:rPr lang="zh-CN" altLang="en-US" dirty="0"/>
              <a:t>部分</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经过转换后，每个观察员只能观察到子树内上来的选手</a:t>
            </a:r>
            <a:endParaRPr lang="en-US" altLang="zh-CN" dirty="0"/>
          </a:p>
          <a:p>
            <a:r>
              <a:rPr lang="zh-CN" altLang="en-US" dirty="0"/>
              <a:t>对于观察员</a:t>
            </a:r>
            <a:r>
              <a:rPr lang="en-US" altLang="zh-CN" dirty="0"/>
              <a:t>x</a:t>
            </a:r>
            <a:r>
              <a:rPr lang="zh-CN" altLang="en-US" dirty="0"/>
              <a:t>，观察员在</a:t>
            </a:r>
            <a:r>
              <a:rPr lang="en-US" altLang="zh-CN" dirty="0"/>
              <a:t>w[x]</a:t>
            </a:r>
            <a:r>
              <a:rPr lang="zh-CN" altLang="en-US" dirty="0"/>
              <a:t>时刻打卡，如果子树内有选手</a:t>
            </a:r>
            <a:r>
              <a:rPr lang="en-US" altLang="zh-CN" dirty="0" err="1"/>
              <a:t>i</a:t>
            </a:r>
            <a:r>
              <a:rPr lang="zh-CN" altLang="en-US" dirty="0"/>
              <a:t>，</a:t>
            </a:r>
            <a:r>
              <a:rPr lang="en-US" altLang="zh-CN" dirty="0" err="1"/>
              <a:t>i</a:t>
            </a:r>
            <a:r>
              <a:rPr lang="zh-CN" altLang="en-US" dirty="0"/>
              <a:t>在</a:t>
            </a:r>
            <a:r>
              <a:rPr lang="en-US" altLang="zh-CN" dirty="0"/>
              <a:t>t[</a:t>
            </a:r>
            <a:r>
              <a:rPr lang="en-US" altLang="zh-CN" dirty="0" err="1"/>
              <a:t>i</a:t>
            </a:r>
            <a:r>
              <a:rPr lang="en-US" altLang="zh-CN" dirty="0"/>
              <a:t>]</a:t>
            </a:r>
            <a:r>
              <a:rPr lang="zh-CN" altLang="en-US" dirty="0"/>
              <a:t>时刻开始向上走</a:t>
            </a:r>
            <a:endParaRPr lang="en-US" altLang="zh-CN" dirty="0"/>
          </a:p>
          <a:p>
            <a:r>
              <a:rPr lang="zh-CN" altLang="en-US" dirty="0"/>
              <a:t>对于选手：</a:t>
            </a:r>
            <a:endParaRPr lang="en-US" altLang="zh-CN" dirty="0"/>
          </a:p>
          <a:p>
            <a:r>
              <a:rPr lang="en-US" altLang="zh-CN" dirty="0"/>
              <a:t>t[</a:t>
            </a:r>
            <a:r>
              <a:rPr lang="en-US" altLang="zh-CN" dirty="0" err="1"/>
              <a:t>i</a:t>
            </a:r>
            <a:r>
              <a:rPr lang="en-US" altLang="zh-CN" dirty="0"/>
              <a:t>]</a:t>
            </a:r>
            <a:r>
              <a:rPr lang="zh-CN" altLang="en-US" dirty="0"/>
              <a:t>时刻和</a:t>
            </a:r>
            <a:r>
              <a:rPr lang="en-US" altLang="zh-CN" dirty="0"/>
              <a:t>x</a:t>
            </a:r>
            <a:r>
              <a:rPr lang="zh-CN" altLang="en-US" dirty="0"/>
              <a:t>距离为</a:t>
            </a:r>
            <a:r>
              <a:rPr lang="en-US" altLang="zh-CN" dirty="0"/>
              <a:t>dep[x]-dep[</a:t>
            </a:r>
            <a:r>
              <a:rPr lang="en-US" altLang="zh-CN" dirty="0" err="1"/>
              <a:t>i</a:t>
            </a:r>
            <a:r>
              <a:rPr lang="en-US" altLang="zh-CN" dirty="0"/>
              <a:t>]</a:t>
            </a:r>
            <a:endParaRPr lang="en-US" altLang="zh-CN" dirty="0"/>
          </a:p>
          <a:p>
            <a:r>
              <a:rPr lang="en-US" altLang="zh-CN" dirty="0"/>
              <a:t>t[</a:t>
            </a:r>
            <a:r>
              <a:rPr lang="en-US" altLang="zh-CN" dirty="0" err="1"/>
              <a:t>i</a:t>
            </a:r>
            <a:r>
              <a:rPr lang="en-US" altLang="zh-CN" dirty="0"/>
              <a:t>]+1</a:t>
            </a:r>
            <a:r>
              <a:rPr lang="zh-CN" altLang="en-US" dirty="0"/>
              <a:t>时刻和</a:t>
            </a:r>
            <a:r>
              <a:rPr lang="en-US" altLang="zh-CN" dirty="0"/>
              <a:t>x</a:t>
            </a:r>
            <a:r>
              <a:rPr lang="zh-CN" altLang="en-US" dirty="0"/>
              <a:t>距离为</a:t>
            </a:r>
            <a:r>
              <a:rPr lang="en-US" altLang="zh-CN" dirty="0"/>
              <a:t>dep[x]-dep[</a:t>
            </a:r>
            <a:r>
              <a:rPr lang="en-US" altLang="zh-CN" dirty="0" err="1"/>
              <a:t>i</a:t>
            </a:r>
            <a:r>
              <a:rPr lang="en-US" altLang="zh-CN" dirty="0"/>
              <a:t>]-1</a:t>
            </a:r>
            <a:endParaRPr lang="en-US" altLang="zh-CN" dirty="0"/>
          </a:p>
          <a:p>
            <a:r>
              <a:rPr lang="en-US" altLang="zh-CN" dirty="0"/>
              <a:t>t[</a:t>
            </a:r>
            <a:r>
              <a:rPr lang="en-US" altLang="zh-CN" dirty="0" err="1"/>
              <a:t>i</a:t>
            </a:r>
            <a:r>
              <a:rPr lang="en-US" altLang="zh-CN" dirty="0"/>
              <a:t>]+2</a:t>
            </a:r>
            <a:r>
              <a:rPr lang="zh-CN" altLang="en-US" dirty="0"/>
              <a:t>时刻和</a:t>
            </a:r>
            <a:r>
              <a:rPr lang="en-US" altLang="zh-CN" dirty="0"/>
              <a:t>x</a:t>
            </a:r>
            <a:r>
              <a:rPr lang="zh-CN" altLang="en-US" dirty="0"/>
              <a:t>距离为</a:t>
            </a:r>
            <a:r>
              <a:rPr lang="en-US" altLang="zh-CN" dirty="0"/>
              <a:t>dep[x]-dep[</a:t>
            </a:r>
            <a:r>
              <a:rPr lang="en-US" altLang="zh-CN" dirty="0" err="1"/>
              <a:t>i</a:t>
            </a:r>
            <a:r>
              <a:rPr lang="en-US" altLang="zh-CN" dirty="0"/>
              <a:t>]-2</a:t>
            </a:r>
            <a:endParaRPr lang="en-US" altLang="zh-CN" dirty="0"/>
          </a:p>
          <a:p>
            <a:r>
              <a:rPr lang="en-US" altLang="zh-CN" dirty="0"/>
              <a:t>……</a:t>
            </a:r>
            <a:endParaRPr lang="en-US" altLang="zh-CN" dirty="0"/>
          </a:p>
          <a:p>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则选手</a:t>
            </a:r>
            <a:r>
              <a:rPr lang="en-US" altLang="zh-CN" dirty="0" err="1"/>
              <a:t>i</a:t>
            </a:r>
            <a:r>
              <a:rPr lang="zh-CN" altLang="en-US" dirty="0"/>
              <a:t>能被</a:t>
            </a:r>
            <a:r>
              <a:rPr lang="en-US" altLang="zh-CN" dirty="0"/>
              <a:t>x</a:t>
            </a:r>
            <a:r>
              <a:rPr lang="zh-CN" altLang="en-US" dirty="0"/>
              <a:t>统计到，等价于</a:t>
            </a:r>
            <a:r>
              <a:rPr lang="en-US" altLang="zh-CN" dirty="0"/>
              <a:t>w[x]-t[</a:t>
            </a:r>
            <a:r>
              <a:rPr lang="en-US" altLang="zh-CN" dirty="0" err="1"/>
              <a:t>i</a:t>
            </a:r>
            <a:r>
              <a:rPr lang="en-US" altLang="zh-CN" dirty="0"/>
              <a:t>]=dep[x]-dep[</a:t>
            </a:r>
            <a:r>
              <a:rPr lang="en-US" altLang="zh-CN" dirty="0" err="1"/>
              <a:t>i</a:t>
            </a:r>
            <a:r>
              <a:rPr lang="en-US" altLang="zh-CN" dirty="0"/>
              <a:t>]</a:t>
            </a:r>
            <a:endParaRPr lang="en-US" altLang="zh-CN" dirty="0"/>
          </a:p>
          <a:p>
            <a:r>
              <a:rPr lang="zh-CN" altLang="en-US" dirty="0"/>
              <a:t>即</a:t>
            </a:r>
            <a:r>
              <a:rPr lang="en-US" altLang="zh-CN" dirty="0"/>
              <a:t>w[x]-dep[x]=t[</a:t>
            </a:r>
            <a:r>
              <a:rPr lang="en-US" altLang="zh-CN" dirty="0" err="1"/>
              <a:t>i</a:t>
            </a:r>
            <a:r>
              <a:rPr lang="en-US" altLang="zh-CN" dirty="0"/>
              <a:t>]-dep[</a:t>
            </a:r>
            <a:r>
              <a:rPr lang="en-US" altLang="zh-CN" dirty="0" err="1"/>
              <a:t>i</a:t>
            </a:r>
            <a:r>
              <a:rPr lang="en-US" altLang="zh-CN" dirty="0"/>
              <a:t>]</a:t>
            </a:r>
            <a:endParaRPr lang="en-US" altLang="zh-CN" dirty="0"/>
          </a:p>
          <a:p>
            <a:r>
              <a:rPr lang="zh-CN" altLang="en-US" dirty="0"/>
              <a:t>做变量代换</a:t>
            </a:r>
            <a:r>
              <a:rPr lang="en-US" altLang="zh-CN" dirty="0"/>
              <a:t>f[x]=w[x]-dep[x],g[</a:t>
            </a:r>
            <a:r>
              <a:rPr lang="en-US" altLang="zh-CN" dirty="0" err="1"/>
              <a:t>i</a:t>
            </a:r>
            <a:r>
              <a:rPr lang="en-US" altLang="zh-CN" dirty="0"/>
              <a:t>]=t[</a:t>
            </a:r>
            <a:r>
              <a:rPr lang="en-US" altLang="zh-CN" dirty="0" err="1"/>
              <a:t>i</a:t>
            </a:r>
            <a:r>
              <a:rPr lang="en-US" altLang="zh-CN" dirty="0"/>
              <a:t>]-dep[</a:t>
            </a:r>
            <a:r>
              <a:rPr lang="en-US" altLang="zh-CN" dirty="0" err="1"/>
              <a:t>i</a:t>
            </a:r>
            <a:r>
              <a:rPr lang="en-US" altLang="zh-CN" dirty="0"/>
              <a:t>]</a:t>
            </a:r>
            <a:endParaRPr lang="en-US" altLang="zh-CN" dirty="0"/>
          </a:p>
          <a:p>
            <a:r>
              <a:rPr lang="zh-CN" altLang="en-US" dirty="0"/>
              <a:t>即每个</a:t>
            </a:r>
            <a:r>
              <a:rPr lang="en-US" altLang="zh-CN" dirty="0"/>
              <a:t>x</a:t>
            </a:r>
            <a:r>
              <a:rPr lang="zh-CN" altLang="en-US" dirty="0"/>
              <a:t>，计算子树内有多少</a:t>
            </a:r>
            <a:r>
              <a:rPr lang="en-US" altLang="zh-CN" dirty="0" err="1"/>
              <a:t>i</a:t>
            </a:r>
            <a:r>
              <a:rPr lang="zh-CN" altLang="en-US" dirty="0"/>
              <a:t>满足</a:t>
            </a:r>
            <a:r>
              <a:rPr lang="en-US" altLang="zh-CN" dirty="0"/>
              <a:t>f[x]=g[</a:t>
            </a:r>
            <a:r>
              <a:rPr lang="en-US" altLang="zh-CN" dirty="0" err="1"/>
              <a:t>i</a:t>
            </a:r>
            <a:r>
              <a:rPr lang="en-US" altLang="zh-CN" dirty="0"/>
              <a:t>]</a:t>
            </a:r>
            <a:endParaRPr lang="en-US" altLang="zh-CN" dirty="0"/>
          </a:p>
          <a:p>
            <a:r>
              <a:rPr lang="zh-CN" altLang="en-US" dirty="0"/>
              <a:t>问题变为查子树中一个值</a:t>
            </a:r>
            <a:r>
              <a:rPr lang="en-US" altLang="zh-CN" dirty="0"/>
              <a:t>x’</a:t>
            </a:r>
            <a:r>
              <a:rPr lang="zh-CN" altLang="en-US" dirty="0"/>
              <a:t>出现次数</a:t>
            </a:r>
            <a:endParaRPr lang="en-US" altLang="zh-CN" dirty="0"/>
          </a:p>
          <a:p>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子树可以通过</a:t>
            </a:r>
            <a:r>
              <a:rPr lang="en-US" altLang="zh-CN" dirty="0"/>
              <a:t>DFS</a:t>
            </a:r>
            <a:r>
              <a:rPr lang="zh-CN" altLang="en-US" dirty="0"/>
              <a:t>序转换为区间</a:t>
            </a:r>
            <a:endParaRPr lang="en-US" altLang="zh-CN" dirty="0"/>
          </a:p>
          <a:p>
            <a:r>
              <a:rPr lang="zh-CN" altLang="en-US" dirty="0"/>
              <a:t>问题变为区间中一个值</a:t>
            </a:r>
            <a:r>
              <a:rPr lang="en-US" altLang="zh-CN" dirty="0"/>
              <a:t>x’</a:t>
            </a:r>
            <a:r>
              <a:rPr lang="zh-CN" altLang="en-US" dirty="0"/>
              <a:t>出现次数</a:t>
            </a:r>
            <a:endParaRPr lang="en-US" altLang="zh-CN" dirty="0"/>
          </a:p>
          <a:p>
            <a:r>
              <a:rPr lang="zh-CN" altLang="en-US" dirty="0"/>
              <a:t>一半的问题得以解决</a:t>
            </a:r>
            <a:endParaRPr lang="en-US" altLang="zh-CN" dirty="0"/>
          </a:p>
          <a:p>
            <a:r>
              <a:rPr lang="zh-CN" altLang="en-US" dirty="0"/>
              <a:t>对于</a:t>
            </a:r>
            <a:r>
              <a:rPr lang="en-US" altLang="zh-CN" dirty="0" err="1"/>
              <a:t>lca</a:t>
            </a:r>
            <a:r>
              <a:rPr lang="zh-CN" altLang="en-US" dirty="0"/>
              <a:t>到</a:t>
            </a:r>
            <a:r>
              <a:rPr lang="en-US" altLang="zh-CN" dirty="0"/>
              <a:t>y</a:t>
            </a:r>
            <a:r>
              <a:rPr lang="zh-CN" altLang="en-US" dirty="0"/>
              <a:t>的部分，我们可以认为是从</a:t>
            </a:r>
            <a:r>
              <a:rPr lang="en-US" altLang="zh-CN" dirty="0"/>
              <a:t>y</a:t>
            </a:r>
            <a:r>
              <a:rPr lang="zh-CN" altLang="en-US" dirty="0"/>
              <a:t>倒着走到</a:t>
            </a:r>
            <a:r>
              <a:rPr lang="en-US" altLang="zh-CN" dirty="0" err="1"/>
              <a:t>lca</a:t>
            </a:r>
            <a:r>
              <a:rPr lang="zh-CN" altLang="en-US" dirty="0"/>
              <a:t>的，每秒时间</a:t>
            </a:r>
            <a:r>
              <a:rPr lang="en-US" altLang="zh-CN" dirty="0"/>
              <a:t>-1</a:t>
            </a:r>
            <a:r>
              <a:rPr lang="zh-CN" altLang="en-US" dirty="0"/>
              <a:t>，然后用类似的方法即可</a:t>
            </a:r>
            <a:endParaRPr lang="en-US" altLang="zh-CN" dirty="0"/>
          </a:p>
          <a:p>
            <a:endParaRPr lang="en-US" altLang="zh-CN" dirty="0"/>
          </a:p>
          <a:p>
            <a:r>
              <a:rPr lang="zh-CN" altLang="en-US" dirty="0"/>
              <a:t>除去</a:t>
            </a:r>
            <a:r>
              <a:rPr lang="en-US" altLang="zh-CN" dirty="0" err="1"/>
              <a:t>lca</a:t>
            </a:r>
            <a:r>
              <a:rPr lang="zh-CN" altLang="en-US" dirty="0"/>
              <a:t>部分，总时间复杂度</a:t>
            </a:r>
            <a:r>
              <a:rPr lang="en-US" altLang="zh-CN" dirty="0"/>
              <a:t>O(</a:t>
            </a:r>
            <a:r>
              <a:rPr lang="en-US" altLang="zh-CN" dirty="0" err="1"/>
              <a:t>n+m</a:t>
            </a:r>
            <a:r>
              <a:rPr lang="en-US" altLang="zh-CN" dirty="0"/>
              <a:t>)</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Luogu2680 [NOIP2015 </a:t>
            </a:r>
            <a:r>
              <a:rPr lang="zh-CN" altLang="en-US" dirty="0"/>
              <a:t>提高组</a:t>
            </a:r>
            <a:r>
              <a:rPr lang="en-US" altLang="zh-CN" dirty="0"/>
              <a:t>] </a:t>
            </a:r>
            <a:r>
              <a:rPr lang="zh-CN" altLang="en-US" dirty="0"/>
              <a:t>运输计划</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200" y="1690687"/>
            <a:ext cx="8682192" cy="4210579"/>
          </a:xfr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先观察问题，因为这个问题中阶段性工作完成代表的是最慢的运输结束，所以这个问题实际上是让最大的时间最小的问题</a:t>
            </a:r>
            <a:endParaRPr lang="en-US" altLang="zh-CN" dirty="0"/>
          </a:p>
          <a:p>
            <a:r>
              <a:rPr lang="zh-CN" altLang="en-US" dirty="0"/>
              <a:t>最大的最小，这一类问题有一个统计上显著有效的方法是二分答案</a:t>
            </a:r>
            <a:endParaRPr lang="en-US" altLang="zh-CN" dirty="0"/>
          </a:p>
          <a:p>
            <a:r>
              <a:rPr lang="zh-CN" altLang="en-US" dirty="0"/>
              <a:t>考虑二分答案，问题变为怎么检查是否能让所有运输计划的时间都</a:t>
            </a:r>
            <a:r>
              <a:rPr lang="en-US" altLang="zh-CN" dirty="0"/>
              <a:t>&lt;=x</a:t>
            </a:r>
            <a:endParaRPr lang="zh-CN" alt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那么，如果有一个运输计划的时间</a:t>
            </a:r>
            <a:r>
              <a:rPr lang="en-US" altLang="zh-CN" dirty="0"/>
              <a:t>&lt;=x</a:t>
            </a:r>
            <a:r>
              <a:rPr lang="zh-CN" altLang="en-US" dirty="0"/>
              <a:t>，那我们不需要考虑其，因为将一条边变成虫洞只可能让时间变短</a:t>
            </a:r>
            <a:endParaRPr lang="en-US" altLang="zh-CN" dirty="0"/>
          </a:p>
          <a:p>
            <a:r>
              <a:rPr lang="zh-CN" altLang="en-US" dirty="0"/>
              <a:t>如果有一个运输计划的时间</a:t>
            </a:r>
            <a:r>
              <a:rPr lang="en-US" altLang="zh-CN" dirty="0"/>
              <a:t>&gt;x</a:t>
            </a:r>
            <a:r>
              <a:rPr lang="zh-CN" altLang="en-US" dirty="0"/>
              <a:t>，则我们选择的虫洞必须为这个运输计划上的一条边，否则这个运输计划的时间不会缩短</a:t>
            </a:r>
            <a:endParaRPr lang="en-US" altLang="zh-CN" dirty="0"/>
          </a:p>
          <a:p>
            <a:r>
              <a:rPr lang="zh-CN" altLang="en-US" dirty="0"/>
              <a:t>即问题转换为求一条边，使得其在一些路径的交上，这条边边权变为</a:t>
            </a:r>
            <a:r>
              <a:rPr lang="en-US" altLang="zh-CN" dirty="0"/>
              <a:t>0</a:t>
            </a:r>
            <a:r>
              <a:rPr lang="zh-CN" altLang="en-US" dirty="0"/>
              <a:t>后所有这些路径是否</a:t>
            </a:r>
            <a:r>
              <a:rPr lang="en-US" altLang="zh-CN" dirty="0"/>
              <a:t>&lt;=x</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7282" name="标题 1"/>
          <p:cNvSpPr>
            <a:spLocks noGrp="1"/>
          </p:cNvSpPr>
          <p:nvPr>
            <p:ph type="title"/>
          </p:nvPr>
        </p:nvSpPr>
        <p:spPr/>
        <p:txBody>
          <a:bodyPr vert="horz" wrap="square" lIns="91440" tIns="45720" rIns="91440" bIns="45720" anchor="ctr" anchorCtr="0"/>
          <a:p>
            <a:r>
              <a:rPr lang="en-US" altLang="zh-CN" dirty="0"/>
              <a:t>DFS</a:t>
            </a:r>
            <a:r>
              <a:rPr lang="zh-CN" altLang="en-US" dirty="0"/>
              <a:t>序</a:t>
            </a:r>
            <a:endParaRPr lang="zh-CN" altLang="en-US" dirty="0"/>
          </a:p>
        </p:txBody>
      </p:sp>
      <p:sp>
        <p:nvSpPr>
          <p:cNvPr id="97283" name="内容占位符 2"/>
          <p:cNvSpPr>
            <a:spLocks noGrp="1"/>
          </p:cNvSpPr>
          <p:nvPr>
            <p:ph idx="1"/>
          </p:nvPr>
        </p:nvSpPr>
        <p:spPr/>
        <p:txBody>
          <a:bodyPr vert="horz" wrap="square" lIns="91440" tIns="45720" rIns="91440" bIns="45720" anchor="t" anchorCtr="0"/>
          <a:p>
            <a:r>
              <a:rPr lang="zh-CN" altLang="en-US" dirty="0"/>
              <a:t>记录</a:t>
            </a:r>
            <a:r>
              <a:rPr lang="en-US" altLang="zh-CN" dirty="0"/>
              <a:t>DFS</a:t>
            </a:r>
            <a:r>
              <a:rPr lang="zh-CN" altLang="en-US" dirty="0"/>
              <a:t>的时候每个点访问起始时间与结束时间，记录起始时间是前序遍历，结束时间是后序遍历。 可以发现树的一棵子树在</a:t>
            </a:r>
            <a:r>
              <a:rPr lang="en-US" altLang="zh-CN" dirty="0"/>
              <a:t>DFS</a:t>
            </a:r>
            <a:r>
              <a:rPr lang="zh-CN" altLang="en-US" dirty="0"/>
              <a:t>序上是连续的一段</a:t>
            </a:r>
            <a:endParaRPr lang="zh-CN" altLang="en-US" dirty="0"/>
          </a:p>
        </p:txBody>
      </p:sp>
      <p:pic>
        <p:nvPicPr>
          <p:cNvPr id="97284" name="Picture 2" descr="title"/>
          <p:cNvPicPr>
            <a:picLocks noChangeAspect="1"/>
          </p:cNvPicPr>
          <p:nvPr/>
        </p:nvPicPr>
        <p:blipFill>
          <a:blip r:embed="rId1"/>
          <a:stretch>
            <a:fillRect/>
          </a:stretch>
        </p:blipFill>
        <p:spPr>
          <a:xfrm>
            <a:off x="1157288" y="3049588"/>
            <a:ext cx="3754437" cy="2989262"/>
          </a:xfrm>
          <a:prstGeom prst="rect">
            <a:avLst/>
          </a:prstGeom>
          <a:noFill/>
          <a:ln w="9525">
            <a:noFill/>
          </a:ln>
        </p:spPr>
      </p:pic>
      <p:pic>
        <p:nvPicPr>
          <p:cNvPr id="97285" name="Picture 4" descr="title"/>
          <p:cNvPicPr>
            <a:picLocks noChangeAspect="1"/>
          </p:cNvPicPr>
          <p:nvPr/>
        </p:nvPicPr>
        <p:blipFill>
          <a:blip r:embed="rId2"/>
          <a:stretch>
            <a:fillRect/>
          </a:stretch>
        </p:blipFill>
        <p:spPr>
          <a:xfrm>
            <a:off x="4989513" y="3049588"/>
            <a:ext cx="3913187" cy="2989262"/>
          </a:xfrm>
          <a:prstGeom prst="rect">
            <a:avLst/>
          </a:prstGeom>
          <a:noFill/>
          <a:ln w="9525">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假设路径的交为空，那答案一定是不行</a:t>
            </a:r>
            <a:endParaRPr lang="en-US" altLang="zh-CN" dirty="0"/>
          </a:p>
          <a:p>
            <a:r>
              <a:rPr lang="zh-CN" altLang="en-US" dirty="0"/>
              <a:t>否则，我们可以贪心地选择一条边权最大的路径交中的边变为</a:t>
            </a:r>
            <a:r>
              <a:rPr lang="en-US" altLang="zh-CN" dirty="0"/>
              <a:t>0</a:t>
            </a:r>
            <a:endParaRPr lang="en-US" altLang="zh-CN" dirty="0"/>
          </a:p>
          <a:p>
            <a:r>
              <a:rPr lang="zh-CN" altLang="en-US" dirty="0"/>
              <a:t>怎么求路径的交呢？</a:t>
            </a:r>
            <a:endParaRPr lang="en-US" altLang="zh-CN" dirty="0"/>
          </a:p>
          <a:p>
            <a:r>
              <a:rPr lang="zh-CN" altLang="en-US" dirty="0"/>
              <a:t>我们将每条路径看做是一个树上的链</a:t>
            </a:r>
            <a:r>
              <a:rPr lang="en-US" altLang="zh-CN" dirty="0"/>
              <a:t>+1</a:t>
            </a:r>
            <a:r>
              <a:rPr lang="zh-CN" altLang="en-US" dirty="0"/>
              <a:t>，当所有</a:t>
            </a:r>
            <a:r>
              <a:rPr lang="en-US" altLang="zh-CN" dirty="0"/>
              <a:t>+1</a:t>
            </a:r>
            <a:r>
              <a:rPr lang="zh-CN" altLang="en-US" dirty="0"/>
              <a:t>操作结束后，我们检查树上每条边的边权</a:t>
            </a:r>
            <a:endParaRPr lang="en-US" altLang="zh-CN" dirty="0"/>
          </a:p>
          <a:p>
            <a:r>
              <a:rPr lang="zh-CN" altLang="en-US" dirty="0"/>
              <a:t>如果边权为路径条数，则这条边在交集里</a:t>
            </a:r>
            <a:endParaRPr lang="en-US" altLang="zh-CN" dirty="0"/>
          </a:p>
          <a:p>
            <a:r>
              <a:rPr lang="zh-CN" altLang="en-US" dirty="0"/>
              <a:t>这部分时间复杂度</a:t>
            </a:r>
            <a:r>
              <a:rPr lang="en-US" altLang="zh-CN" dirty="0"/>
              <a:t>O(</a:t>
            </a:r>
            <a:r>
              <a:rPr lang="en-US" altLang="zh-CN" dirty="0" err="1"/>
              <a:t>n+m</a:t>
            </a:r>
            <a:r>
              <a:rPr lang="en-US" altLang="zh-CN" dirty="0"/>
              <a:t>)</a:t>
            </a:r>
            <a:endParaRPr lang="zh-CN" altLang="en-US"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我们可以先预处理出每个运输计划的</a:t>
            </a:r>
            <a:r>
              <a:rPr lang="en-US" altLang="zh-CN" dirty="0" err="1"/>
              <a:t>lca</a:t>
            </a:r>
            <a:r>
              <a:rPr lang="zh-CN" altLang="en-US" dirty="0"/>
              <a:t>，这样就不用每次检查的时候求</a:t>
            </a:r>
            <a:r>
              <a:rPr lang="en-US" altLang="zh-CN" dirty="0" err="1"/>
              <a:t>lca</a:t>
            </a:r>
            <a:r>
              <a:rPr lang="zh-CN" altLang="en-US" dirty="0"/>
              <a:t>了，因为求</a:t>
            </a:r>
            <a:r>
              <a:rPr lang="en-US" altLang="zh-CN" dirty="0" err="1"/>
              <a:t>lca</a:t>
            </a:r>
            <a:r>
              <a:rPr lang="zh-CN" altLang="en-US" dirty="0"/>
              <a:t>挺慢的</a:t>
            </a:r>
            <a:endParaRPr lang="en-US" altLang="zh-CN" dirty="0"/>
          </a:p>
          <a:p>
            <a:r>
              <a:rPr lang="zh-CN" altLang="en-US" dirty="0"/>
              <a:t>于是总时间复杂度</a:t>
            </a:r>
            <a:r>
              <a:rPr lang="en-US" altLang="zh-CN" dirty="0"/>
              <a:t>O((</a:t>
            </a:r>
            <a:r>
              <a:rPr lang="en-US" altLang="zh-CN" dirty="0" err="1"/>
              <a:t>n+m</a:t>
            </a:r>
            <a:r>
              <a:rPr lang="en-US" altLang="zh-CN" dirty="0"/>
              <a:t>)</a:t>
            </a:r>
            <a:r>
              <a:rPr lang="en-US" altLang="zh-CN" dirty="0" err="1"/>
              <a:t>logn</a:t>
            </a:r>
            <a:r>
              <a:rPr lang="en-US" altLang="zh-CN" dirty="0"/>
              <a:t>)</a:t>
            </a:r>
            <a:endParaRPr lang="en-US" altLang="zh-CN" dirty="0"/>
          </a:p>
          <a:p>
            <a:r>
              <a:rPr lang="zh-CN" altLang="en-US" dirty="0"/>
              <a:t>这题比较卡常，当年</a:t>
            </a:r>
            <a:r>
              <a:rPr lang="en-US" altLang="zh-CN" dirty="0"/>
              <a:t>NOIP</a:t>
            </a:r>
            <a:r>
              <a:rPr lang="zh-CN" altLang="en-US" dirty="0"/>
              <a:t>只有几个满分的人就是因为这题卡常，有一个重要的常数优化方法：</a:t>
            </a:r>
            <a:endParaRPr lang="en-US" altLang="zh-CN" dirty="0"/>
          </a:p>
          <a:p>
            <a:r>
              <a:rPr lang="en-US" altLang="zh-CN" dirty="0"/>
              <a:t>DFS</a:t>
            </a:r>
            <a:r>
              <a:rPr lang="zh-CN" altLang="en-US" dirty="0"/>
              <a:t>是非常慢的东西，这道题可以先处理出树的拓扑序，然后</a:t>
            </a:r>
            <a:r>
              <a:rPr lang="en-US" altLang="zh-CN" dirty="0"/>
              <a:t>for</a:t>
            </a:r>
            <a:r>
              <a:rPr lang="zh-CN" altLang="en-US" dirty="0"/>
              <a:t>拓扑序即可，大家做题的时候尽量不要在瓶颈的地方使用</a:t>
            </a:r>
            <a:r>
              <a:rPr lang="en-US" altLang="zh-CN" dirty="0"/>
              <a:t>DFS</a:t>
            </a:r>
            <a:r>
              <a:rPr lang="zh-CN" altLang="en-US" dirty="0"/>
              <a:t>，常数是非常大的</a:t>
            </a:r>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标题 1"/>
          <p:cNvSpPr>
            <a:spLocks noGrp="1" noChangeArrowheads="1"/>
          </p:cNvSpPr>
          <p:nvPr>
            <p:ph type="title"/>
          </p:nvPr>
        </p:nvSpPr>
        <p:spPr/>
        <p:txBody>
          <a:bodyPr/>
          <a:lstStyle/>
          <a:p>
            <a:r>
              <a:rPr lang="en-US" altLang="zh-CN" dirty="0"/>
              <a:t>Luogu4216 [SCOI2015]</a:t>
            </a:r>
            <a:r>
              <a:rPr lang="zh-CN" altLang="en-US" dirty="0"/>
              <a:t>情报传递</a:t>
            </a:r>
            <a:endParaRPr lang="zh-CN" altLang="en-US" dirty="0"/>
          </a:p>
        </p:txBody>
      </p:sp>
      <p:sp>
        <p:nvSpPr>
          <p:cNvPr id="109571" name="内容占位符 2"/>
          <p:cNvSpPr>
            <a:spLocks noGrp="1" noChangeArrowheads="1"/>
          </p:cNvSpPr>
          <p:nvPr>
            <p:ph idx="1"/>
          </p:nvPr>
        </p:nvSpPr>
        <p:spPr/>
        <p:txBody>
          <a:bodyPr/>
          <a:lstStyle/>
          <a:p>
            <a:r>
              <a:rPr lang="zh-CN" altLang="en-US" dirty="0"/>
              <a:t>给你一棵树，初始每个位置没有点权</a:t>
            </a:r>
            <a:endParaRPr lang="en-US" altLang="zh-CN" dirty="0"/>
          </a:p>
          <a:p>
            <a:r>
              <a:rPr lang="en-US" altLang="zh-CN" dirty="0"/>
              <a:t>1 x</a:t>
            </a:r>
            <a:r>
              <a:rPr lang="zh-CN" altLang="en-US" dirty="0"/>
              <a:t>：标记一个</a:t>
            </a:r>
            <a:r>
              <a:rPr lang="zh-CN" altLang="en-US" dirty="0"/>
              <a:t>点</a:t>
            </a:r>
            <a:endParaRPr lang="en-US" altLang="zh-CN" dirty="0"/>
          </a:p>
          <a:p>
            <a:r>
              <a:rPr lang="en-US" altLang="zh-CN" dirty="0"/>
              <a:t>2 x y c</a:t>
            </a:r>
            <a:r>
              <a:rPr lang="zh-CN" altLang="en-US" dirty="0"/>
              <a:t>：查询一条链中有多少点的点权大于</a:t>
            </a:r>
            <a:r>
              <a:rPr lang="en-US" altLang="zh-CN" dirty="0"/>
              <a:t>c</a:t>
            </a:r>
            <a:endParaRPr lang="en-US" altLang="zh-CN" dirty="0"/>
          </a:p>
          <a:p>
            <a:r>
              <a:rPr lang="zh-CN" altLang="en-US" dirty="0"/>
              <a:t>对于一个被标记的点，每天点权都固定</a:t>
            </a:r>
            <a:r>
              <a:rPr lang="en-US" altLang="zh-CN" dirty="0"/>
              <a:t>+1</a:t>
            </a:r>
            <a:endParaRPr lang="en-US" altLang="zh-CN" dirty="0"/>
          </a:p>
          <a:p>
            <a:r>
              <a:rPr lang="en-US" altLang="zh-CN" dirty="0"/>
              <a:t>1</a:t>
            </a:r>
            <a:r>
              <a:rPr lang="zh-CN" altLang="en-US" dirty="0"/>
              <a:t>操作对于每个点只会开始一次</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标题 1"/>
          <p:cNvSpPr>
            <a:spLocks noGrp="1" noChangeArrowheads="1"/>
          </p:cNvSpPr>
          <p:nvPr>
            <p:ph type="title"/>
          </p:nvPr>
        </p:nvSpPr>
        <p:spPr/>
        <p:txBody>
          <a:bodyPr/>
          <a:lstStyle/>
          <a:p>
            <a:r>
              <a:rPr lang="en-US" altLang="zh-CN" dirty="0"/>
              <a:t>Solution</a:t>
            </a:r>
            <a:endParaRPr lang="en-US" altLang="zh-CN" dirty="0"/>
          </a:p>
        </p:txBody>
      </p:sp>
      <p:sp>
        <p:nvSpPr>
          <p:cNvPr id="111619" name="内容占位符 2"/>
          <p:cNvSpPr>
            <a:spLocks noGrp="1" noChangeArrowheads="1"/>
          </p:cNvSpPr>
          <p:nvPr>
            <p:ph idx="1"/>
          </p:nvPr>
        </p:nvSpPr>
        <p:spPr/>
        <p:txBody>
          <a:bodyPr>
            <a:normAutofit/>
          </a:bodyPr>
          <a:lstStyle/>
          <a:p>
            <a:r>
              <a:rPr lang="zh-CN" altLang="en-US" dirty="0"/>
              <a:t>考虑我们肯定不能每次把</a:t>
            </a:r>
            <a:r>
              <a:rPr lang="en-US" altLang="zh-CN" dirty="0"/>
              <a:t>1</a:t>
            </a:r>
            <a:r>
              <a:rPr lang="zh-CN" altLang="en-US" dirty="0"/>
              <a:t>操作的点</a:t>
            </a:r>
            <a:r>
              <a:rPr lang="en-US" altLang="zh-CN" dirty="0"/>
              <a:t>++</a:t>
            </a:r>
            <a:r>
              <a:rPr lang="zh-CN" altLang="en-US" dirty="0"/>
              <a:t>，这样复杂度不对</a:t>
            </a:r>
            <a:endParaRPr lang="en-US" altLang="zh-CN" dirty="0"/>
          </a:p>
          <a:p>
            <a:r>
              <a:rPr lang="zh-CN" altLang="en-US" dirty="0"/>
              <a:t>看看</a:t>
            </a:r>
            <a:r>
              <a:rPr lang="en-US" altLang="zh-CN" dirty="0"/>
              <a:t>2</a:t>
            </a:r>
            <a:r>
              <a:rPr lang="zh-CN" altLang="en-US" dirty="0"/>
              <a:t>操作吧</a:t>
            </a:r>
            <a:endParaRPr lang="en-US" altLang="zh-CN"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查询</a:t>
            </a:r>
            <a:r>
              <a:rPr lang="en-US" altLang="zh-CN" dirty="0"/>
              <a:t>x -&gt; y</a:t>
            </a:r>
            <a:r>
              <a:rPr lang="zh-CN" altLang="en-US" dirty="0"/>
              <a:t>中有多少点权</a:t>
            </a:r>
            <a:r>
              <a:rPr lang="en-US" altLang="zh-CN" dirty="0"/>
              <a:t>&gt;c</a:t>
            </a:r>
            <a:r>
              <a:rPr lang="zh-CN" altLang="en-US" dirty="0"/>
              <a:t>的点</a:t>
            </a:r>
            <a:endParaRPr lang="en-US" altLang="zh-CN" dirty="0"/>
          </a:p>
          <a:p>
            <a:r>
              <a:rPr lang="zh-CN" altLang="en-US" dirty="0"/>
              <a:t>而点权是一秒</a:t>
            </a:r>
            <a:r>
              <a:rPr lang="en-US" altLang="zh-CN" dirty="0"/>
              <a:t>+1</a:t>
            </a:r>
            <a:endParaRPr lang="en-US" altLang="zh-CN" dirty="0"/>
          </a:p>
          <a:p>
            <a:r>
              <a:rPr lang="zh-CN" altLang="en-US" dirty="0"/>
              <a:t>所以等价于查</a:t>
            </a:r>
            <a:r>
              <a:rPr lang="en-US" altLang="zh-CN" dirty="0"/>
              <a:t>x -&gt; y</a:t>
            </a:r>
            <a:r>
              <a:rPr lang="zh-CN" altLang="en-US" dirty="0"/>
              <a:t>中有多少当前时间</a:t>
            </a:r>
            <a:r>
              <a:rPr lang="en-US" altLang="zh-CN" dirty="0"/>
              <a:t>-</a:t>
            </a:r>
            <a:r>
              <a:rPr lang="zh-CN" altLang="en-US" dirty="0"/>
              <a:t>开始时间</a:t>
            </a:r>
            <a:r>
              <a:rPr lang="en-US" altLang="zh-CN" dirty="0"/>
              <a:t>&gt;c</a:t>
            </a:r>
            <a:r>
              <a:rPr lang="zh-CN" altLang="en-US" dirty="0"/>
              <a:t>的点</a:t>
            </a:r>
            <a:endParaRPr lang="en-US" altLang="zh-CN" dirty="0"/>
          </a:p>
          <a:p>
            <a:r>
              <a:rPr lang="zh-CN" altLang="en-US" dirty="0"/>
              <a:t>即查询有多少点满足当前时间</a:t>
            </a:r>
            <a:r>
              <a:rPr lang="en-US" altLang="zh-CN" dirty="0"/>
              <a:t>-c&gt;</a:t>
            </a:r>
            <a:r>
              <a:rPr lang="zh-CN" altLang="en-US" dirty="0"/>
              <a:t>开始时间</a:t>
            </a:r>
            <a:endParaRPr lang="en-US" altLang="zh-CN" dirty="0"/>
          </a:p>
          <a:p>
            <a:r>
              <a:rPr lang="zh-CN" altLang="en-US" dirty="0"/>
              <a:t>相当于查一条链中小于一个数个数的数</a:t>
            </a:r>
            <a:endParaRPr lang="en-US" altLang="zh-CN" dirty="0"/>
          </a:p>
          <a:p>
            <a:r>
              <a:rPr lang="zh-CN" altLang="en-US" dirty="0"/>
              <a:t>这样可以树链剖分</a:t>
            </a:r>
            <a:r>
              <a:rPr lang="en-US" altLang="zh-CN" dirty="0"/>
              <a:t>+</a:t>
            </a:r>
            <a:r>
              <a:rPr lang="zh-CN" altLang="en-US" dirty="0"/>
              <a:t>树套树做到</a:t>
            </a:r>
            <a:r>
              <a:rPr lang="en-US" altLang="zh-CN" dirty="0"/>
              <a:t>O( mlog^3n )</a:t>
            </a:r>
            <a:endParaRPr lang="en-US" altLang="zh-CN" dirty="0"/>
          </a:p>
          <a:p>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标题 1"/>
          <p:cNvSpPr>
            <a:spLocks noGrp="1" noChangeArrowheads="1"/>
          </p:cNvSpPr>
          <p:nvPr>
            <p:ph type="title"/>
          </p:nvPr>
        </p:nvSpPr>
        <p:spPr/>
        <p:txBody>
          <a:bodyPr/>
          <a:lstStyle/>
          <a:p>
            <a:r>
              <a:rPr lang="en-US" altLang="zh-CN" dirty="0"/>
              <a:t>Solution2</a:t>
            </a:r>
            <a:endParaRPr lang="en-US" altLang="zh-CN" dirty="0"/>
          </a:p>
        </p:txBody>
      </p:sp>
      <p:sp>
        <p:nvSpPr>
          <p:cNvPr id="112643" name="内容占位符 2"/>
          <p:cNvSpPr>
            <a:spLocks noGrp="1" noChangeArrowheads="1"/>
          </p:cNvSpPr>
          <p:nvPr>
            <p:ph idx="1"/>
          </p:nvPr>
        </p:nvSpPr>
        <p:spPr/>
        <p:txBody>
          <a:bodyPr>
            <a:normAutofit/>
          </a:bodyPr>
          <a:lstStyle/>
          <a:p>
            <a:r>
              <a:rPr lang="zh-CN" altLang="en-US" dirty="0"/>
              <a:t>进一步研究</a:t>
            </a:r>
            <a:endParaRPr lang="en-US" altLang="zh-CN" dirty="0"/>
          </a:p>
          <a:p>
            <a:r>
              <a:rPr lang="zh-CN" altLang="en-US" dirty="0"/>
              <a:t>如果第</a:t>
            </a:r>
            <a:r>
              <a:rPr lang="en-US" altLang="zh-CN" dirty="0" err="1"/>
              <a:t>i</a:t>
            </a:r>
            <a:r>
              <a:rPr lang="zh-CN" altLang="en-US" dirty="0"/>
              <a:t>次操作是</a:t>
            </a:r>
            <a:r>
              <a:rPr lang="en-US" altLang="zh-CN" dirty="0"/>
              <a:t>1 x</a:t>
            </a:r>
            <a:r>
              <a:rPr lang="zh-CN" altLang="en-US" dirty="0"/>
              <a:t>，则相当于第</a:t>
            </a:r>
            <a:r>
              <a:rPr lang="en-US" altLang="zh-CN" dirty="0" err="1"/>
              <a:t>i</a:t>
            </a:r>
            <a:r>
              <a:rPr lang="zh-CN" altLang="en-US" dirty="0"/>
              <a:t>时刻</a:t>
            </a:r>
            <a:r>
              <a:rPr lang="en-US" altLang="zh-CN" dirty="0"/>
              <a:t>x</a:t>
            </a:r>
            <a:r>
              <a:rPr lang="zh-CN" altLang="en-US" dirty="0"/>
              <a:t>点开始</a:t>
            </a:r>
            <a:endParaRPr lang="en-US" altLang="zh-CN" dirty="0"/>
          </a:p>
          <a:p>
            <a:r>
              <a:rPr lang="zh-CN" altLang="en-US" dirty="0"/>
              <a:t>可以把操作</a:t>
            </a:r>
            <a:r>
              <a:rPr lang="en-US" altLang="zh-CN" dirty="0"/>
              <a:t>1</a:t>
            </a:r>
            <a:r>
              <a:rPr lang="zh-CN" altLang="en-US" dirty="0"/>
              <a:t>当成第</a:t>
            </a:r>
            <a:r>
              <a:rPr lang="en-US" altLang="zh-CN" dirty="0" err="1"/>
              <a:t>i</a:t>
            </a:r>
            <a:r>
              <a:rPr lang="zh-CN" altLang="en-US" dirty="0"/>
              <a:t>时刻的时候点</a:t>
            </a:r>
            <a:r>
              <a:rPr lang="en-US" altLang="zh-CN" dirty="0"/>
              <a:t>x</a:t>
            </a:r>
            <a:r>
              <a:rPr lang="zh-CN" altLang="en-US" dirty="0"/>
              <a:t>的权值从</a:t>
            </a:r>
            <a:r>
              <a:rPr lang="en-US" altLang="zh-CN" dirty="0"/>
              <a:t>0</a:t>
            </a:r>
            <a:r>
              <a:rPr lang="zh-CN" altLang="en-US" dirty="0"/>
              <a:t>变成了</a:t>
            </a:r>
            <a:r>
              <a:rPr lang="en-US" altLang="zh-CN" dirty="0"/>
              <a:t>1</a:t>
            </a:r>
            <a:endParaRPr lang="en-US" altLang="zh-CN" dirty="0"/>
          </a:p>
          <a:p>
            <a:r>
              <a:rPr lang="zh-CN" altLang="en-US" dirty="0"/>
              <a:t>如果第</a:t>
            </a:r>
            <a:r>
              <a:rPr lang="en-US" altLang="zh-CN" dirty="0" err="1"/>
              <a:t>i</a:t>
            </a:r>
            <a:r>
              <a:rPr lang="zh-CN" altLang="en-US" dirty="0"/>
              <a:t>次操作是</a:t>
            </a:r>
            <a:r>
              <a:rPr lang="en-US" altLang="zh-CN" dirty="0"/>
              <a:t>2 x y c</a:t>
            </a:r>
            <a:r>
              <a:rPr lang="zh-CN" altLang="en-US" dirty="0"/>
              <a:t>，则相当于查询链</a:t>
            </a:r>
            <a:r>
              <a:rPr lang="en-US" altLang="zh-CN" dirty="0"/>
              <a:t>x -&gt; y</a:t>
            </a:r>
            <a:r>
              <a:rPr lang="zh-CN" altLang="en-US" dirty="0"/>
              <a:t>中开始时间</a:t>
            </a:r>
            <a:r>
              <a:rPr lang="en-US" altLang="zh-CN" dirty="0"/>
              <a:t>&lt;</a:t>
            </a:r>
            <a:r>
              <a:rPr lang="en-US" altLang="zh-CN" dirty="0" err="1"/>
              <a:t>i</a:t>
            </a:r>
            <a:r>
              <a:rPr lang="en-US" altLang="zh-CN" dirty="0"/>
              <a:t>-c</a:t>
            </a:r>
            <a:r>
              <a:rPr lang="zh-CN" altLang="en-US" dirty="0"/>
              <a:t>的点的个数</a:t>
            </a:r>
            <a:endParaRPr lang="en-US" altLang="zh-CN" dirty="0"/>
          </a:p>
          <a:p>
            <a:r>
              <a:rPr lang="zh-CN" altLang="en-US" dirty="0"/>
              <a:t>等价于查询第</a:t>
            </a:r>
            <a:r>
              <a:rPr lang="en-US" altLang="zh-CN" dirty="0" err="1"/>
              <a:t>i</a:t>
            </a:r>
            <a:r>
              <a:rPr lang="en-US" altLang="zh-CN" dirty="0"/>
              <a:t>-c</a:t>
            </a:r>
            <a:r>
              <a:rPr lang="zh-CN" altLang="en-US" dirty="0"/>
              <a:t>时刻链</a:t>
            </a:r>
            <a:r>
              <a:rPr lang="en-US" altLang="zh-CN" dirty="0"/>
              <a:t>x -&gt; y</a:t>
            </a:r>
            <a:r>
              <a:rPr lang="zh-CN" altLang="en-US" dirty="0"/>
              <a:t>上的和</a:t>
            </a:r>
            <a:endParaRPr lang="en-US" altLang="zh-CN" dirty="0"/>
          </a:p>
          <a:p>
            <a:r>
              <a:rPr lang="zh-CN" altLang="en-US" dirty="0"/>
              <a:t>通过之前讲的树上差分</a:t>
            </a:r>
            <a:r>
              <a:rPr lang="en-US" altLang="zh-CN" dirty="0"/>
              <a:t>+</a:t>
            </a:r>
            <a:r>
              <a:rPr lang="zh-CN" altLang="en-US" dirty="0"/>
              <a:t>树状树组直接维护即可</a:t>
            </a:r>
            <a:endParaRPr lang="en-US" altLang="zh-CN" dirty="0"/>
          </a:p>
          <a:p>
            <a:r>
              <a:rPr lang="en-US" altLang="zh-CN" dirty="0"/>
              <a:t>O( </a:t>
            </a:r>
            <a:r>
              <a:rPr lang="en-US" altLang="zh-CN" dirty="0" err="1"/>
              <a:t>mlogn</a:t>
            </a:r>
            <a:r>
              <a:rPr lang="en-US" altLang="zh-CN" dirty="0"/>
              <a:t> )</a:t>
            </a:r>
            <a:endParaRPr lang="en-US" altLang="zh-CN" dirty="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洛谷</a:t>
            </a:r>
            <a:r>
              <a:rPr lang="en-US" altLang="zh-CN"/>
              <a:t> </a:t>
            </a:r>
            <a:r>
              <a:rPr lang="zh-CN" altLang="en-US"/>
              <a:t>P5838 [USACO19DEC] Milk Visits G</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8756015" cy="262382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38200" y="4314825"/>
            <a:ext cx="4775200" cy="41719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hdu5692 </a:t>
            </a:r>
            <a:r>
              <a:rPr lang="en-US" altLang="zh-CN"/>
              <a:t>snacks</a:t>
            </a:r>
            <a:endParaRPr lang="en-US" altLang="zh-CN"/>
          </a:p>
        </p:txBody>
      </p:sp>
      <p:sp>
        <p:nvSpPr>
          <p:cNvPr id="3" name="内容占位符 2"/>
          <p:cNvSpPr>
            <a:spLocks noGrp="1"/>
          </p:cNvSpPr>
          <p:nvPr>
            <p:ph idx="1"/>
          </p:nvPr>
        </p:nvSpPr>
        <p:spPr/>
        <p:txBody>
          <a:bodyPr/>
          <a:p>
            <a:r>
              <a:rPr lang="zh-CN" altLang="en-US"/>
              <a:t>维护一棵树，有点权，点权有</a:t>
            </a:r>
            <a:r>
              <a:rPr lang="zh-CN" altLang="en-US"/>
              <a:t>负数，支持两种</a:t>
            </a:r>
            <a:r>
              <a:rPr lang="zh-CN" altLang="en-US"/>
              <a:t>操作：</a:t>
            </a:r>
            <a:endParaRPr lang="zh-CN" altLang="en-US"/>
          </a:p>
          <a:p>
            <a:r>
              <a:rPr lang="en-US" altLang="zh-CN"/>
              <a:t>1. </a:t>
            </a:r>
            <a:r>
              <a:rPr lang="zh-CN" altLang="en-US"/>
              <a:t>单点</a:t>
            </a:r>
            <a:r>
              <a:rPr lang="zh-CN" altLang="en-US"/>
              <a:t>修改</a:t>
            </a:r>
            <a:endParaRPr lang="zh-CN" altLang="en-US"/>
          </a:p>
          <a:p>
            <a:r>
              <a:rPr lang="en-US" altLang="zh-CN"/>
              <a:t>2. </a:t>
            </a:r>
            <a:r>
              <a:rPr lang="zh-CN" altLang="en-US"/>
              <a:t>查询给定</a:t>
            </a:r>
            <a:r>
              <a:rPr lang="en-US" altLang="zh-CN"/>
              <a:t> x</a:t>
            </a:r>
            <a:r>
              <a:rPr lang="zh-CN" altLang="en-US"/>
              <a:t>，</a:t>
            </a:r>
            <a:r>
              <a:rPr lang="zh-CN" altLang="en-US"/>
              <a:t>求从根结点走到</a:t>
            </a:r>
            <a:r>
              <a:rPr lang="en-US" altLang="zh-CN"/>
              <a:t>x</a:t>
            </a:r>
            <a:r>
              <a:rPr lang="zh-CN" altLang="en-US"/>
              <a:t>结点后再走到一个结点</a:t>
            </a:r>
            <a:r>
              <a:rPr lang="en-US" altLang="zh-CN"/>
              <a:t>y</a:t>
            </a:r>
            <a:r>
              <a:rPr lang="zh-CN" altLang="en-US"/>
              <a:t>，使得这整条路径的和尽可能大，这条路径必须是简单</a:t>
            </a:r>
            <a:r>
              <a:rPr lang="zh-CN" altLang="en-US"/>
              <a:t>路径</a:t>
            </a:r>
            <a:endParaRPr lang="zh-CN" altLang="en-US"/>
          </a:p>
          <a:p>
            <a:r>
              <a:rPr lang="en-US" altLang="zh-CN"/>
              <a:t>n,m&lt;=1e5</a:t>
            </a:r>
            <a:endParaRPr lang="en-US" altLang="zh-CN"/>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标题 1"/>
          <p:cNvSpPr>
            <a:spLocks noGrp="1"/>
          </p:cNvSpPr>
          <p:nvPr>
            <p:ph type="title"/>
          </p:nvPr>
        </p:nvSpPr>
        <p:spPr/>
        <p:txBody>
          <a:bodyPr vert="horz" wrap="square" lIns="91440" tIns="45720" rIns="91440" bIns="45720" anchor="ctr" anchorCtr="0"/>
          <a:p>
            <a:r>
              <a:rPr lang="en-US" altLang="zh-CN" dirty="0"/>
              <a:t>DFS</a:t>
            </a:r>
            <a:r>
              <a:rPr lang="zh-CN" altLang="en-US" dirty="0"/>
              <a:t>序</a:t>
            </a:r>
            <a:endParaRPr lang="zh-CN" altLang="en-US" dirty="0"/>
          </a:p>
        </p:txBody>
      </p:sp>
      <p:sp>
        <p:nvSpPr>
          <p:cNvPr id="98307" name="内容占位符 2"/>
          <p:cNvSpPr>
            <a:spLocks noGrp="1"/>
          </p:cNvSpPr>
          <p:nvPr>
            <p:ph idx="1"/>
          </p:nvPr>
        </p:nvSpPr>
        <p:spPr/>
        <p:txBody>
          <a:bodyPr vert="horz" wrap="square" lIns="91440" tIns="45720" rIns="91440" bIns="45720" anchor="t" anchorCtr="0"/>
          <a:p>
            <a:r>
              <a:rPr lang="zh-CN" altLang="en-US" dirty="0"/>
              <a:t>如图，</a:t>
            </a:r>
            <a:r>
              <a:rPr lang="en-US" altLang="zh-CN" dirty="0"/>
              <a:t>DFS</a:t>
            </a:r>
            <a:r>
              <a:rPr lang="zh-CN" altLang="en-US" dirty="0"/>
              <a:t>之后，那么树的每个节点就具有了区间的性质。 那么此时，每个节点对应了一个区间，而且可以看到，每个节点对应的区间正好“管辖”了它子树所有节点的区间，那么对点或子树的操作就转化为了对区间的操作。</a:t>
            </a:r>
            <a:endParaRPr lang="zh-CN" altLang="en-US" dirty="0"/>
          </a:p>
        </p:txBody>
      </p:sp>
      <p:pic>
        <p:nvPicPr>
          <p:cNvPr id="98308" name="Picture 2" descr="title"/>
          <p:cNvPicPr>
            <a:picLocks noChangeAspect="1"/>
          </p:cNvPicPr>
          <p:nvPr/>
        </p:nvPicPr>
        <p:blipFill>
          <a:blip r:embed="rId1"/>
          <a:stretch>
            <a:fillRect/>
          </a:stretch>
        </p:blipFill>
        <p:spPr>
          <a:xfrm>
            <a:off x="1116013" y="3568700"/>
            <a:ext cx="3754437" cy="2989263"/>
          </a:xfrm>
          <a:prstGeom prst="rect">
            <a:avLst/>
          </a:prstGeom>
          <a:noFill/>
          <a:ln w="9525">
            <a:noFill/>
          </a:ln>
        </p:spPr>
      </p:pic>
      <p:pic>
        <p:nvPicPr>
          <p:cNvPr id="98309" name="Picture 4" descr="title"/>
          <p:cNvPicPr>
            <a:picLocks noChangeAspect="1"/>
          </p:cNvPicPr>
          <p:nvPr/>
        </p:nvPicPr>
        <p:blipFill>
          <a:blip r:embed="rId2"/>
          <a:stretch>
            <a:fillRect/>
          </a:stretch>
        </p:blipFill>
        <p:spPr>
          <a:xfrm>
            <a:off x="4948238" y="3568700"/>
            <a:ext cx="3913187" cy="2989263"/>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noChangeArrowheads="1"/>
          </p:cNvSpPr>
          <p:nvPr>
            <p:ph type="title"/>
          </p:nvPr>
        </p:nvSpPr>
        <p:spPr/>
        <p:txBody>
          <a:bodyPr/>
          <a:lstStyle/>
          <a:p>
            <a:r>
              <a:rPr lang="en-US" altLang="zh-CN" dirty="0"/>
              <a:t>Luogu4211 [LNOI2014]LCA</a:t>
            </a:r>
            <a:endParaRPr lang="en-US" altLang="zh-CN" dirty="0"/>
          </a:p>
        </p:txBody>
      </p:sp>
      <p:pic>
        <p:nvPicPr>
          <p:cNvPr id="3" name="内容占位符 2"/>
          <p:cNvPicPr>
            <a:picLocks noGrp="1" noChangeAspect="1"/>
          </p:cNvPicPr>
          <p:nvPr>
            <p:ph idx="1"/>
          </p:nvPr>
        </p:nvPicPr>
        <p:blipFill>
          <a:blip r:embed="rId1"/>
          <a:stretch>
            <a:fillRect/>
          </a:stretch>
        </p:blipFill>
        <p:spPr>
          <a:xfrm>
            <a:off x="838200" y="1690688"/>
            <a:ext cx="7618466" cy="2595533"/>
          </a:xfr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noChangeArrowheads="1"/>
          </p:cNvSpPr>
          <p:nvPr>
            <p:ph type="title"/>
          </p:nvPr>
        </p:nvSpPr>
        <p:spPr/>
        <p:txBody>
          <a:bodyPr/>
          <a:lstStyle/>
          <a:p>
            <a:r>
              <a:rPr lang="en-US" altLang="zh-CN" dirty="0"/>
              <a:t>Solution</a:t>
            </a:r>
            <a:endParaRPr lang="en-US" altLang="zh-CN" dirty="0"/>
          </a:p>
        </p:txBody>
      </p:sp>
      <p:sp>
        <p:nvSpPr>
          <p:cNvPr id="147459" name="内容占位符 2"/>
          <p:cNvSpPr>
            <a:spLocks noGrp="1" noChangeArrowheads="1"/>
          </p:cNvSpPr>
          <p:nvPr>
            <p:ph idx="1"/>
          </p:nvPr>
        </p:nvSpPr>
        <p:spPr/>
        <p:txBody>
          <a:bodyPr/>
          <a:lstStyle/>
          <a:p>
            <a:r>
              <a:rPr lang="zh-CN" altLang="en-US" dirty="0"/>
              <a:t>首先将查询差分</a:t>
            </a:r>
            <a:endParaRPr lang="en-US" altLang="zh-CN" dirty="0"/>
          </a:p>
          <a:p>
            <a:r>
              <a:rPr lang="en-US" altLang="zh-CN" dirty="0"/>
              <a:t>(</a:t>
            </a:r>
            <a:r>
              <a:rPr lang="en-US" altLang="zh-CN" dirty="0" err="1"/>
              <a:t>l,r</a:t>
            </a:r>
            <a:r>
              <a:rPr lang="en-US" altLang="zh-CN" dirty="0"/>
              <a:t>) -&gt; (1,r) – (1,l-1)</a:t>
            </a:r>
            <a:endParaRPr lang="en-US" altLang="zh-CN" dirty="0"/>
          </a:p>
          <a:p>
            <a:r>
              <a:rPr lang="zh-CN" altLang="en-US" dirty="0"/>
              <a:t>然后考虑给一个点，怎么求其到一个前缀的点的</a:t>
            </a:r>
            <a:r>
              <a:rPr lang="en-US" altLang="zh-CN" dirty="0"/>
              <a:t>LCA</a:t>
            </a:r>
            <a:r>
              <a:rPr lang="zh-CN" altLang="en-US" dirty="0"/>
              <a:t>的深度和</a:t>
            </a:r>
            <a:endParaRPr lang="en-US" altLang="zh-CN"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考虑有一个点</a:t>
            </a:r>
            <a:r>
              <a:rPr lang="en-US" altLang="zh-CN" dirty="0"/>
              <a:t>x</a:t>
            </a:r>
            <a:r>
              <a:rPr lang="zh-CN" altLang="en-US" dirty="0"/>
              <a:t>，每次查询</a:t>
            </a:r>
            <a:r>
              <a:rPr lang="en-US" altLang="zh-CN" dirty="0"/>
              <a:t>y</a:t>
            </a:r>
            <a:r>
              <a:rPr lang="zh-CN" altLang="en-US" dirty="0"/>
              <a:t>与</a:t>
            </a:r>
            <a:r>
              <a:rPr lang="en-US" altLang="zh-CN" dirty="0"/>
              <a:t>x</a:t>
            </a:r>
            <a:r>
              <a:rPr lang="zh-CN" altLang="en-US" dirty="0"/>
              <a:t>的</a:t>
            </a:r>
            <a:r>
              <a:rPr lang="en-US" altLang="zh-CN" dirty="0" err="1"/>
              <a:t>lca</a:t>
            </a:r>
            <a:r>
              <a:rPr lang="zh-CN" altLang="en-US" dirty="0"/>
              <a:t>的深度</a:t>
            </a:r>
            <a:endParaRPr lang="en-US" altLang="zh-CN" dirty="0"/>
          </a:p>
          <a:p>
            <a:r>
              <a:rPr lang="zh-CN" altLang="en-US" dirty="0"/>
              <a:t>可以将</a:t>
            </a:r>
            <a:r>
              <a:rPr lang="en-US" altLang="zh-CN" dirty="0"/>
              <a:t>x</a:t>
            </a:r>
            <a:r>
              <a:rPr lang="zh-CN" altLang="en-US" dirty="0"/>
              <a:t>到根路径</a:t>
            </a:r>
            <a:r>
              <a:rPr lang="en-US" altLang="zh-CN" dirty="0"/>
              <a:t>+1</a:t>
            </a:r>
            <a:r>
              <a:rPr lang="zh-CN" altLang="en-US" dirty="0"/>
              <a:t>，每次查询</a:t>
            </a:r>
            <a:r>
              <a:rPr lang="en-US" altLang="zh-CN" dirty="0"/>
              <a:t>y</a:t>
            </a:r>
            <a:r>
              <a:rPr lang="zh-CN" altLang="en-US" dirty="0"/>
              <a:t>到根路径和</a:t>
            </a:r>
            <a:endParaRPr lang="en-US" altLang="zh-CN" dirty="0"/>
          </a:p>
          <a:p>
            <a:r>
              <a:rPr lang="zh-CN" altLang="en-US" dirty="0"/>
              <a:t>这样在走到</a:t>
            </a:r>
            <a:r>
              <a:rPr lang="en-US" altLang="zh-CN" dirty="0" err="1"/>
              <a:t>lca</a:t>
            </a:r>
            <a:r>
              <a:rPr lang="zh-CN" altLang="en-US" dirty="0"/>
              <a:t>之前点权都是</a:t>
            </a:r>
            <a:r>
              <a:rPr lang="en-US" altLang="zh-CN" dirty="0"/>
              <a:t>0</a:t>
            </a:r>
            <a:r>
              <a:rPr lang="zh-CN" altLang="en-US" dirty="0"/>
              <a:t>，走到</a:t>
            </a:r>
            <a:r>
              <a:rPr lang="en-US" altLang="zh-CN" dirty="0" err="1"/>
              <a:t>lca</a:t>
            </a:r>
            <a:r>
              <a:rPr lang="zh-CN" altLang="en-US" dirty="0"/>
              <a:t>后每向上走一步点权都是</a:t>
            </a:r>
            <a:r>
              <a:rPr lang="en-US" altLang="zh-CN" dirty="0"/>
              <a:t>1</a:t>
            </a:r>
            <a:r>
              <a:rPr lang="zh-CN" altLang="en-US" dirty="0"/>
              <a:t>，于是答案</a:t>
            </a:r>
            <a:r>
              <a:rPr lang="en-US" altLang="zh-CN" dirty="0"/>
              <a:t>++</a:t>
            </a:r>
            <a:endParaRPr lang="en-US" altLang="zh-CN" dirty="0"/>
          </a:p>
          <a:p>
            <a:r>
              <a:rPr lang="zh-CN" altLang="en-US" dirty="0"/>
              <a:t>假设有多个点</a:t>
            </a:r>
            <a:r>
              <a:rPr lang="en-US" altLang="zh-CN" dirty="0"/>
              <a:t>x1,x2,…</a:t>
            </a:r>
            <a:r>
              <a:rPr lang="en-US" altLang="zh-CN" dirty="0" err="1"/>
              <a:t>xn</a:t>
            </a:r>
            <a:r>
              <a:rPr lang="zh-CN" altLang="en-US" dirty="0"/>
              <a:t>，我们发现每个</a:t>
            </a:r>
            <a:r>
              <a:rPr lang="en-US" altLang="zh-CN" dirty="0"/>
              <a:t>x</a:t>
            </a:r>
            <a:r>
              <a:rPr lang="zh-CN" altLang="en-US" dirty="0"/>
              <a:t>对</a:t>
            </a:r>
            <a:r>
              <a:rPr lang="en-US" altLang="zh-CN" dirty="0"/>
              <a:t>y</a:t>
            </a:r>
            <a:r>
              <a:rPr lang="zh-CN" altLang="en-US" dirty="0"/>
              <a:t>的贡献都可以用</a:t>
            </a:r>
            <a:r>
              <a:rPr lang="en-US" altLang="zh-CN" dirty="0"/>
              <a:t>x</a:t>
            </a:r>
            <a:r>
              <a:rPr lang="zh-CN" altLang="en-US" dirty="0"/>
              <a:t>到根路径</a:t>
            </a:r>
            <a:r>
              <a:rPr lang="en-US" altLang="zh-CN" dirty="0"/>
              <a:t>+1</a:t>
            </a:r>
            <a:r>
              <a:rPr lang="zh-CN" altLang="en-US" dirty="0"/>
              <a:t>，查</a:t>
            </a:r>
            <a:r>
              <a:rPr lang="en-US" altLang="zh-CN" dirty="0"/>
              <a:t>y</a:t>
            </a:r>
            <a:r>
              <a:rPr lang="zh-CN" altLang="en-US" dirty="0"/>
              <a:t>到根路径和实现</a:t>
            </a:r>
            <a:endParaRPr lang="en-US" altLang="zh-CN" dirty="0"/>
          </a:p>
          <a:p>
            <a:r>
              <a:rPr lang="zh-CN" altLang="en-US" dirty="0"/>
              <a:t>多个点的贡献独立，于是可以把每个</a:t>
            </a:r>
            <a:r>
              <a:rPr lang="en-US" altLang="zh-CN" dirty="0"/>
              <a:t>x</a:t>
            </a:r>
            <a:r>
              <a:rPr lang="zh-CN" altLang="en-US" dirty="0"/>
              <a:t>到根路径加，查询时查询</a:t>
            </a:r>
            <a:r>
              <a:rPr lang="en-US" altLang="zh-CN" dirty="0"/>
              <a:t>y</a:t>
            </a:r>
            <a:r>
              <a:rPr lang="zh-CN" altLang="en-US" dirty="0"/>
              <a:t>到根路径和</a:t>
            </a:r>
            <a:endParaRPr lang="en-US" altLang="zh-CN" dirty="0"/>
          </a:p>
          <a:p>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noChangeArrowheads="1"/>
          </p:cNvSpPr>
          <p:nvPr>
            <p:ph type="title"/>
          </p:nvPr>
        </p:nvSpPr>
        <p:spPr/>
        <p:txBody>
          <a:bodyPr/>
          <a:lstStyle/>
          <a:p>
            <a:r>
              <a:rPr lang="en-US" altLang="zh-CN" dirty="0"/>
              <a:t>Solution</a:t>
            </a:r>
            <a:endParaRPr lang="en-US" altLang="zh-CN" dirty="0"/>
          </a:p>
        </p:txBody>
      </p:sp>
      <p:sp>
        <p:nvSpPr>
          <p:cNvPr id="148483" name="内容占位符 2"/>
          <p:cNvSpPr>
            <a:spLocks noGrp="1" noChangeArrowheads="1"/>
          </p:cNvSpPr>
          <p:nvPr>
            <p:ph idx="1"/>
          </p:nvPr>
        </p:nvSpPr>
        <p:spPr/>
        <p:txBody>
          <a:bodyPr/>
          <a:lstStyle/>
          <a:p>
            <a:r>
              <a:rPr lang="zh-CN" altLang="en-US" dirty="0"/>
              <a:t>可以把每个点按顺序依次插入，每次插入把这个点到根的路径</a:t>
            </a:r>
            <a:r>
              <a:rPr lang="en-US" altLang="zh-CN" dirty="0"/>
              <a:t>++</a:t>
            </a:r>
            <a:r>
              <a:rPr lang="zh-CN" altLang="en-US" dirty="0"/>
              <a:t>，查询</a:t>
            </a:r>
            <a:r>
              <a:rPr lang="en-US" altLang="zh-CN" dirty="0"/>
              <a:t>z</a:t>
            </a:r>
            <a:r>
              <a:rPr lang="zh-CN" altLang="en-US" dirty="0"/>
              <a:t>到这些点各自的</a:t>
            </a:r>
            <a:r>
              <a:rPr lang="en-US" altLang="zh-CN" dirty="0" err="1"/>
              <a:t>lca</a:t>
            </a:r>
            <a:r>
              <a:rPr lang="zh-CN" altLang="en-US" dirty="0"/>
              <a:t>的深度和即查询</a:t>
            </a:r>
            <a:r>
              <a:rPr lang="en-US" altLang="zh-CN" dirty="0"/>
              <a:t>z</a:t>
            </a:r>
            <a:r>
              <a:rPr lang="zh-CN" altLang="en-US" dirty="0"/>
              <a:t>到根路径的和</a:t>
            </a:r>
            <a:endParaRPr lang="en-US" altLang="zh-CN" dirty="0"/>
          </a:p>
          <a:p>
            <a:r>
              <a:rPr lang="zh-CN" altLang="en-US" dirty="0"/>
              <a:t>如图，绿色，红色，蓝色的点被插入，</a:t>
            </a:r>
            <a:endParaRPr lang="en-US" altLang="zh-CN" dirty="0"/>
          </a:p>
          <a:p>
            <a:r>
              <a:rPr lang="zh-CN" altLang="en-US" dirty="0"/>
              <a:t>查询紫色的点</a:t>
            </a:r>
            <a:endParaRPr lang="en-US" altLang="zh-CN" dirty="0"/>
          </a:p>
          <a:p>
            <a:r>
              <a:rPr lang="zh-CN" altLang="en-US" dirty="0"/>
              <a:t>总时间复杂度</a:t>
            </a:r>
            <a:r>
              <a:rPr lang="en-US" altLang="zh-CN" dirty="0"/>
              <a:t>O(n+mlog^2n)</a:t>
            </a:r>
            <a:endParaRPr lang="zh-CN" altLang="en-US" dirty="0"/>
          </a:p>
        </p:txBody>
      </p:sp>
      <p:pic>
        <p:nvPicPr>
          <p:cNvPr id="14848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32850" y="3181350"/>
            <a:ext cx="33591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标题 1"/>
          <p:cNvSpPr>
            <a:spLocks noGrp="1" noChangeArrowheads="1"/>
          </p:cNvSpPr>
          <p:nvPr>
            <p:ph type="title"/>
          </p:nvPr>
        </p:nvSpPr>
        <p:spPr/>
        <p:txBody>
          <a:bodyPr/>
          <a:lstStyle/>
          <a:p>
            <a:r>
              <a:rPr lang="en-US" altLang="zh-CN" dirty="0"/>
              <a:t>Luogu4219 [BJOI2014]</a:t>
            </a:r>
            <a:r>
              <a:rPr lang="zh-CN" altLang="en-US" dirty="0"/>
              <a:t>大融合</a:t>
            </a:r>
            <a:endParaRPr lang="zh-CN" altLang="en-US" dirty="0"/>
          </a:p>
        </p:txBody>
      </p:sp>
      <p:pic>
        <p:nvPicPr>
          <p:cNvPr id="3" name="内容占位符 2"/>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032814" y="1690688"/>
            <a:ext cx="6806122" cy="4351338"/>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标题 1"/>
          <p:cNvSpPr>
            <a:spLocks noGrp="1" noChangeArrowheads="1"/>
          </p:cNvSpPr>
          <p:nvPr>
            <p:ph type="title"/>
          </p:nvPr>
        </p:nvSpPr>
        <p:spPr/>
        <p:txBody>
          <a:bodyPr/>
          <a:lstStyle/>
          <a:p>
            <a:r>
              <a:rPr lang="en-US" altLang="zh-CN" dirty="0"/>
              <a:t>Solution</a:t>
            </a:r>
            <a:endParaRPr lang="zh-CN" altLang="en-US" dirty="0"/>
          </a:p>
        </p:txBody>
      </p:sp>
      <p:sp>
        <p:nvSpPr>
          <p:cNvPr id="114691" name="内容占位符 2"/>
          <p:cNvSpPr>
            <a:spLocks noGrp="1" noChangeArrowheads="1"/>
          </p:cNvSpPr>
          <p:nvPr>
            <p:ph idx="1"/>
          </p:nvPr>
        </p:nvSpPr>
        <p:spPr/>
        <p:txBody>
          <a:bodyPr/>
          <a:lstStyle/>
          <a:p>
            <a:r>
              <a:rPr lang="zh-CN" altLang="en-US" dirty="0"/>
              <a:t>可以发现每次查询点</a:t>
            </a:r>
            <a:r>
              <a:rPr lang="en-US" altLang="zh-CN" dirty="0"/>
              <a:t>a</a:t>
            </a:r>
            <a:r>
              <a:rPr lang="zh-CN" altLang="en-US" dirty="0"/>
              <a:t>，</a:t>
            </a:r>
            <a:r>
              <a:rPr lang="en-US" altLang="zh-CN" dirty="0"/>
              <a:t>b</a:t>
            </a:r>
            <a:r>
              <a:rPr lang="zh-CN" altLang="en-US" dirty="0"/>
              <a:t>两端构成的简单路径个数</a:t>
            </a:r>
            <a:endParaRPr lang="en-US" altLang="zh-CN" dirty="0"/>
          </a:p>
          <a:p>
            <a:r>
              <a:rPr lang="zh-CN" altLang="en-US" dirty="0"/>
              <a:t>即等价于</a:t>
            </a:r>
            <a:r>
              <a:rPr lang="en-US" altLang="zh-CN" dirty="0"/>
              <a:t>a</a:t>
            </a:r>
            <a:r>
              <a:rPr lang="zh-CN" altLang="en-US" dirty="0"/>
              <a:t>不经过</a:t>
            </a:r>
            <a:r>
              <a:rPr lang="en-US" altLang="zh-CN" dirty="0"/>
              <a:t>b</a:t>
            </a:r>
            <a:r>
              <a:rPr lang="zh-CN" altLang="en-US" dirty="0"/>
              <a:t>的子树大小和</a:t>
            </a:r>
            <a:r>
              <a:rPr lang="en-US" altLang="zh-CN" dirty="0"/>
              <a:t>b</a:t>
            </a:r>
            <a:r>
              <a:rPr lang="zh-CN" altLang="en-US" dirty="0"/>
              <a:t>不经过</a:t>
            </a:r>
            <a:r>
              <a:rPr lang="en-US" altLang="zh-CN" dirty="0"/>
              <a:t>a</a:t>
            </a:r>
            <a:r>
              <a:rPr lang="zh-CN" altLang="en-US" dirty="0"/>
              <a:t>的子树大小的乘积</a:t>
            </a:r>
            <a:endParaRPr lang="en-US" altLang="zh-CN" dirty="0"/>
          </a:p>
          <a:p>
            <a:r>
              <a:rPr lang="zh-CN" altLang="en-US" dirty="0"/>
              <a:t>因为任意左边一个点和右边一个点都有唯一的而且不同的一条路径</a:t>
            </a:r>
            <a:endParaRPr lang="en-US" altLang="zh-CN" dirty="0"/>
          </a:p>
          <a:p>
            <a:endParaRPr lang="zh-CN" altLang="en-US" dirty="0"/>
          </a:p>
        </p:txBody>
      </p:sp>
      <p:pic>
        <p:nvPicPr>
          <p:cNvPr id="114692"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2763" y="3890963"/>
            <a:ext cx="337185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标题 1"/>
          <p:cNvSpPr>
            <a:spLocks noGrp="1" noChangeArrowheads="1"/>
          </p:cNvSpPr>
          <p:nvPr>
            <p:ph type="title"/>
          </p:nvPr>
        </p:nvSpPr>
        <p:spPr/>
        <p:txBody>
          <a:bodyPr/>
          <a:lstStyle/>
          <a:p>
            <a:r>
              <a:rPr lang="en-US" altLang="zh-CN" dirty="0"/>
              <a:t>Solution</a:t>
            </a:r>
            <a:endParaRPr lang="zh-CN" altLang="en-US" dirty="0"/>
          </a:p>
        </p:txBody>
      </p:sp>
      <p:sp>
        <p:nvSpPr>
          <p:cNvPr id="115715" name="内容占位符 2"/>
          <p:cNvSpPr>
            <a:spLocks noGrp="1" noChangeArrowheads="1"/>
          </p:cNvSpPr>
          <p:nvPr>
            <p:ph idx="1"/>
          </p:nvPr>
        </p:nvSpPr>
        <p:spPr/>
        <p:txBody>
          <a:bodyPr/>
          <a:lstStyle/>
          <a:p>
            <a:r>
              <a:rPr lang="zh-CN" altLang="en-US" dirty="0"/>
              <a:t>于是考虑离线，先把这棵树建出来，每个点维护当前连通状态下子树大小</a:t>
            </a:r>
            <a:endParaRPr lang="en-US" altLang="zh-CN" dirty="0"/>
          </a:p>
          <a:p>
            <a:r>
              <a:rPr lang="zh-CN" altLang="en-US" dirty="0"/>
              <a:t>假设</a:t>
            </a:r>
            <a:r>
              <a:rPr lang="en-US" altLang="zh-CN" dirty="0"/>
              <a:t>a</a:t>
            </a:r>
            <a:r>
              <a:rPr lang="zh-CN" altLang="en-US" dirty="0"/>
              <a:t>是</a:t>
            </a:r>
            <a:r>
              <a:rPr lang="en-US" altLang="zh-CN" dirty="0"/>
              <a:t>b</a:t>
            </a:r>
            <a:r>
              <a:rPr lang="zh-CN" altLang="en-US" dirty="0"/>
              <a:t>的父亲，则</a:t>
            </a:r>
            <a:r>
              <a:rPr lang="en-US" altLang="zh-CN" dirty="0"/>
              <a:t>a</a:t>
            </a:r>
            <a:r>
              <a:rPr lang="zh-CN" altLang="en-US" dirty="0"/>
              <a:t>和</a:t>
            </a:r>
            <a:r>
              <a:rPr lang="en-US" altLang="zh-CN" dirty="0"/>
              <a:t>b</a:t>
            </a:r>
            <a:r>
              <a:rPr lang="zh-CN" altLang="en-US" dirty="0"/>
              <a:t>之间路径的答案为</a:t>
            </a:r>
            <a:r>
              <a:rPr lang="en-US" altLang="zh-CN" dirty="0"/>
              <a:t>(a</a:t>
            </a:r>
            <a:r>
              <a:rPr lang="zh-CN" altLang="en-US" dirty="0"/>
              <a:t>所在联通块大小</a:t>
            </a:r>
            <a:r>
              <a:rPr lang="en-US" altLang="zh-CN" dirty="0"/>
              <a:t>-b</a:t>
            </a:r>
            <a:r>
              <a:rPr lang="zh-CN" altLang="en-US" dirty="0"/>
              <a:t>子树大小</a:t>
            </a:r>
            <a:r>
              <a:rPr lang="en-US" altLang="zh-CN" dirty="0"/>
              <a:t>)* b</a:t>
            </a:r>
            <a:r>
              <a:rPr lang="zh-CN" altLang="en-US" dirty="0"/>
              <a:t>子树大小</a:t>
            </a:r>
            <a:endParaRPr lang="en-US" altLang="zh-CN" dirty="0"/>
          </a:p>
        </p:txBody>
      </p:sp>
      <p:pic>
        <p:nvPicPr>
          <p:cNvPr id="115716"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622800" y="3255963"/>
            <a:ext cx="3324225"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标题 1"/>
          <p:cNvSpPr>
            <a:spLocks noGrp="1" noChangeArrowheads="1"/>
          </p:cNvSpPr>
          <p:nvPr>
            <p:ph type="title"/>
          </p:nvPr>
        </p:nvSpPr>
        <p:spPr/>
        <p:txBody>
          <a:bodyPr/>
          <a:lstStyle/>
          <a:p>
            <a:r>
              <a:rPr lang="en-US" altLang="zh-CN" dirty="0"/>
              <a:t>Solution</a:t>
            </a:r>
            <a:endParaRPr lang="en-US" altLang="zh-CN" dirty="0"/>
          </a:p>
        </p:txBody>
      </p:sp>
      <p:sp>
        <p:nvSpPr>
          <p:cNvPr id="116739" name="内容占位符 2"/>
          <p:cNvSpPr>
            <a:spLocks noGrp="1" noChangeArrowheads="1"/>
          </p:cNvSpPr>
          <p:nvPr>
            <p:ph idx="1"/>
          </p:nvPr>
        </p:nvSpPr>
        <p:spPr/>
        <p:txBody>
          <a:bodyPr/>
          <a:lstStyle/>
          <a:p>
            <a:r>
              <a:rPr lang="zh-CN" altLang="en-US" dirty="0"/>
              <a:t>每个点维护子树大小，用并查集维护每个联通块的大小</a:t>
            </a:r>
            <a:endParaRPr lang="en-US" altLang="zh-CN" dirty="0"/>
          </a:p>
          <a:p>
            <a:r>
              <a:rPr lang="zh-CN" altLang="en-US" dirty="0"/>
              <a:t>则每次连接一条边的时候，等价于把一条链上的子树大小都加上一个值</a:t>
            </a:r>
            <a:endParaRPr lang="zh-CN" altLang="en-US" dirty="0"/>
          </a:p>
          <a:p>
            <a:r>
              <a:rPr lang="zh-CN" altLang="en-US" dirty="0"/>
              <a:t>比如连接</a:t>
            </a:r>
            <a:r>
              <a:rPr lang="en-US" altLang="zh-CN" dirty="0"/>
              <a:t>a</a:t>
            </a:r>
            <a:r>
              <a:rPr lang="zh-CN" altLang="en-US" dirty="0"/>
              <a:t>和</a:t>
            </a:r>
            <a:r>
              <a:rPr lang="en-US" altLang="zh-CN" dirty="0"/>
              <a:t>b</a:t>
            </a:r>
            <a:r>
              <a:rPr lang="zh-CN" altLang="en-US" dirty="0"/>
              <a:t>就是把：</a:t>
            </a:r>
            <a:endParaRPr lang="zh-CN" altLang="en-US" dirty="0"/>
          </a:p>
          <a:p>
            <a:r>
              <a:rPr lang="en-US" altLang="zh-CN" dirty="0"/>
              <a:t>a</a:t>
            </a:r>
            <a:r>
              <a:rPr lang="zh-CN" altLang="en-US" dirty="0"/>
              <a:t>所在联通块里面深度最低的那个点到</a:t>
            </a:r>
            <a:r>
              <a:rPr lang="en-US" altLang="zh-CN" dirty="0"/>
              <a:t>a</a:t>
            </a:r>
            <a:endParaRPr lang="en-US" altLang="zh-CN" dirty="0"/>
          </a:p>
          <a:p>
            <a:r>
              <a:rPr lang="zh-CN" altLang="en-US" dirty="0"/>
              <a:t>这一条链加一个数</a:t>
            </a:r>
            <a:endParaRPr lang="zh-CN" altLang="en-US" dirty="0"/>
          </a:p>
          <a:p>
            <a:r>
              <a:rPr lang="zh-CN" altLang="en-US" dirty="0"/>
              <a:t>深度最低的那个点用并查集维护即可</a:t>
            </a:r>
            <a:endParaRPr lang="zh-CN" altLang="en-US" dirty="0"/>
          </a:p>
          <a:p>
            <a:endParaRPr lang="zh-CN" altLang="en-US" dirty="0"/>
          </a:p>
        </p:txBody>
      </p:sp>
      <p:pic>
        <p:nvPicPr>
          <p:cNvPr id="116740"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504238" y="3446463"/>
            <a:ext cx="3257550" cy="337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1"/>
          <p:cNvSpPr>
            <a:spLocks noGrp="1" noChangeArrowheads="1"/>
          </p:cNvSpPr>
          <p:nvPr>
            <p:ph type="title"/>
          </p:nvPr>
        </p:nvSpPr>
        <p:spPr/>
        <p:txBody>
          <a:bodyPr/>
          <a:lstStyle/>
          <a:p>
            <a:r>
              <a:rPr lang="en-US" altLang="zh-CN" dirty="0"/>
              <a:t>Solution</a:t>
            </a:r>
            <a:endParaRPr lang="zh-CN" altLang="en-US" dirty="0"/>
          </a:p>
        </p:txBody>
      </p:sp>
      <p:sp>
        <p:nvSpPr>
          <p:cNvPr id="117763" name="内容占位符 2"/>
          <p:cNvSpPr>
            <a:spLocks noGrp="1" noChangeArrowheads="1"/>
          </p:cNvSpPr>
          <p:nvPr>
            <p:ph idx="1"/>
          </p:nvPr>
        </p:nvSpPr>
        <p:spPr/>
        <p:txBody>
          <a:bodyPr/>
          <a:lstStyle/>
          <a:p>
            <a:r>
              <a:rPr lang="zh-CN" altLang="en-US" dirty="0"/>
              <a:t>问题转换为链加，单点求值</a:t>
            </a:r>
            <a:endParaRPr lang="en-US" altLang="zh-CN" dirty="0"/>
          </a:p>
          <a:p>
            <a:r>
              <a:rPr lang="zh-CN" altLang="en-US" dirty="0"/>
              <a:t>用树状数组轻松维护即可</a:t>
            </a:r>
            <a:endParaRPr lang="en-US" altLang="zh-CN" dirty="0"/>
          </a:p>
          <a:p>
            <a:r>
              <a:rPr lang="en-US" altLang="zh-CN" dirty="0"/>
              <a:t>O( </a:t>
            </a:r>
            <a:r>
              <a:rPr lang="en-US" altLang="zh-CN" dirty="0" err="1"/>
              <a:t>qlogn</a:t>
            </a:r>
            <a:r>
              <a:rPr lang="en-US" altLang="zh-CN" dirty="0"/>
              <a:t> )</a:t>
            </a:r>
            <a:endParaRPr lang="zh-CN" altLang="en-US"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Luogu5354 [Ynoi2017]</a:t>
            </a:r>
            <a:r>
              <a:rPr lang="zh-CN" altLang="en-US" dirty="0"/>
              <a:t>由乃的</a:t>
            </a:r>
            <a:r>
              <a:rPr lang="en-US" altLang="zh-CN" dirty="0"/>
              <a:t>OJ</a:t>
            </a:r>
            <a:endParaRPr lang="zh-CN" altLang="en-US" dirty="0"/>
          </a:p>
        </p:txBody>
      </p:sp>
      <p:sp>
        <p:nvSpPr>
          <p:cNvPr id="3" name="内容占位符 2"/>
          <p:cNvSpPr>
            <a:spLocks noGrp="1"/>
          </p:cNvSpPr>
          <p:nvPr>
            <p:ph idx="1"/>
          </p:nvPr>
        </p:nvSpPr>
        <p:spPr/>
        <p:txBody>
          <a:bodyPr/>
          <a:lstStyle/>
          <a:p>
            <a:r>
              <a:rPr lang="zh-CN" altLang="en-US" dirty="0"/>
              <a:t>给你一个有</a:t>
            </a:r>
            <a:r>
              <a:rPr lang="en-US" altLang="zh-CN" dirty="0"/>
              <a:t>n</a:t>
            </a:r>
            <a:r>
              <a:rPr lang="zh-CN" altLang="en-US" dirty="0"/>
              <a:t>个点的树，每个点的包括一个位运算</a:t>
            </a:r>
            <a:r>
              <a:rPr lang="en-US" altLang="zh-CN" dirty="0"/>
              <a:t>opt</a:t>
            </a:r>
            <a:r>
              <a:rPr lang="zh-CN" altLang="en-US" dirty="0"/>
              <a:t>和一个权值</a:t>
            </a:r>
            <a:r>
              <a:rPr lang="en-US" altLang="zh-CN" dirty="0"/>
              <a:t>x</a:t>
            </a:r>
            <a:r>
              <a:rPr lang="zh-CN" altLang="en-US" dirty="0"/>
              <a:t>，位运算有</a:t>
            </a:r>
            <a:r>
              <a:rPr lang="en-US" altLang="zh-CN" dirty="0"/>
              <a:t>&amp;,l,^</a:t>
            </a:r>
            <a:r>
              <a:rPr lang="zh-CN" altLang="en-US" dirty="0"/>
              <a:t>三种，分别用</a:t>
            </a:r>
            <a:r>
              <a:rPr lang="en-US" altLang="zh-CN" dirty="0"/>
              <a:t>1,2,3</a:t>
            </a:r>
            <a:r>
              <a:rPr lang="zh-CN" altLang="en-US" dirty="0"/>
              <a:t>表示。</a:t>
            </a:r>
            <a:endParaRPr lang="zh-CN" altLang="en-US" dirty="0"/>
          </a:p>
          <a:p>
            <a:r>
              <a:rPr lang="zh-CN" altLang="en-US" dirty="0"/>
              <a:t>每次询问包含三个数</a:t>
            </a:r>
            <a:r>
              <a:rPr lang="en-US" altLang="zh-CN" dirty="0" err="1"/>
              <a:t>x,y,z</a:t>
            </a:r>
            <a:r>
              <a:rPr lang="en-US" altLang="zh-CN" dirty="0"/>
              <a:t>,</a:t>
            </a:r>
            <a:r>
              <a:rPr lang="zh-CN" altLang="en-US" dirty="0"/>
              <a:t>初始选定一个数</a:t>
            </a:r>
            <a:r>
              <a:rPr lang="en-US" altLang="zh-CN" dirty="0"/>
              <a:t>v</a:t>
            </a:r>
            <a:r>
              <a:rPr lang="zh-CN" altLang="en-US" dirty="0"/>
              <a:t>。然后</a:t>
            </a:r>
            <a:r>
              <a:rPr lang="en-US" altLang="zh-CN" dirty="0"/>
              <a:t>v</a:t>
            </a:r>
            <a:r>
              <a:rPr lang="zh-CN" altLang="en-US" dirty="0"/>
              <a:t>依次经过从</a:t>
            </a:r>
            <a:r>
              <a:rPr lang="en-US" altLang="zh-CN" dirty="0"/>
              <a:t>x</a:t>
            </a:r>
            <a:r>
              <a:rPr lang="zh-CN" altLang="en-US" dirty="0"/>
              <a:t>到</a:t>
            </a:r>
            <a:r>
              <a:rPr lang="en-US" altLang="zh-CN" dirty="0"/>
              <a:t>y</a:t>
            </a:r>
            <a:r>
              <a:rPr lang="zh-CN" altLang="en-US" dirty="0"/>
              <a:t>的所有节点，每经过一个点</a:t>
            </a:r>
            <a:r>
              <a:rPr lang="en-US" altLang="zh-CN" dirty="0" err="1"/>
              <a:t>i</a:t>
            </a:r>
            <a:r>
              <a:rPr lang="zh-CN" altLang="en-US" dirty="0"/>
              <a:t>，</a:t>
            </a:r>
            <a:r>
              <a:rPr lang="en-US" altLang="zh-CN" dirty="0"/>
              <a:t>v</a:t>
            </a:r>
            <a:r>
              <a:rPr lang="zh-CN" altLang="en-US" dirty="0"/>
              <a:t>就变成</a:t>
            </a:r>
            <a:r>
              <a:rPr lang="en-US" altLang="zh-CN" dirty="0"/>
              <a:t>v </a:t>
            </a:r>
            <a:r>
              <a:rPr lang="en-US" altLang="zh-CN" dirty="0" err="1"/>
              <a:t>opti</a:t>
            </a:r>
            <a:r>
              <a:rPr lang="en-US" altLang="zh-CN" dirty="0"/>
              <a:t> xi</a:t>
            </a:r>
            <a:r>
              <a:rPr lang="zh-CN" altLang="en-US" dirty="0"/>
              <a:t>，所以他想问你，最后到</a:t>
            </a:r>
            <a:r>
              <a:rPr lang="en-US" altLang="zh-CN" dirty="0"/>
              <a:t>y</a:t>
            </a:r>
            <a:r>
              <a:rPr lang="zh-CN" altLang="en-US" dirty="0"/>
              <a:t>时，希望得到的值尽可能大，求最大值？给定的初始值</a:t>
            </a:r>
            <a:r>
              <a:rPr lang="en-US" altLang="zh-CN" dirty="0"/>
              <a:t>v</a:t>
            </a:r>
            <a:r>
              <a:rPr lang="zh-CN" altLang="en-US" dirty="0"/>
              <a:t>必须是在</a:t>
            </a:r>
            <a:r>
              <a:rPr lang="en-US" altLang="zh-CN" dirty="0"/>
              <a:t>[0,z]</a:t>
            </a:r>
            <a:r>
              <a:rPr lang="zh-CN" altLang="en-US" dirty="0"/>
              <a:t>之间。</a:t>
            </a:r>
            <a:endParaRPr lang="zh-CN" altLang="en-US" dirty="0"/>
          </a:p>
          <a:p>
            <a:r>
              <a:rPr lang="zh-CN" altLang="en-US" dirty="0"/>
              <a:t>每次修改包含三个数</a:t>
            </a:r>
            <a:r>
              <a:rPr lang="en-US" altLang="zh-CN" dirty="0" err="1"/>
              <a:t>x,y,z</a:t>
            </a:r>
            <a:r>
              <a:rPr lang="zh-CN" altLang="en-US" dirty="0"/>
              <a:t>，意思是把</a:t>
            </a:r>
            <a:r>
              <a:rPr lang="en-US" altLang="zh-CN" dirty="0"/>
              <a:t>x</a:t>
            </a:r>
            <a:r>
              <a:rPr lang="zh-CN" altLang="en-US" dirty="0"/>
              <a:t>点的操作修改为</a:t>
            </a:r>
            <a:r>
              <a:rPr lang="en-US" altLang="zh-CN" dirty="0"/>
              <a:t>y</a:t>
            </a:r>
            <a:r>
              <a:rPr lang="zh-CN" altLang="en-US" dirty="0"/>
              <a:t>，数值改为</a:t>
            </a:r>
            <a:r>
              <a:rPr lang="en-US" altLang="zh-CN" dirty="0"/>
              <a:t>z</a:t>
            </a:r>
            <a:endParaRPr lang="en-US" altLang="zh-CN" dirty="0"/>
          </a:p>
          <a:p>
            <a:endParaRPr lang="zh-CN" altLang="en-U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1"/>
          <p:cNvSpPr>
            <a:spLocks noGrp="1"/>
          </p:cNvSpPr>
          <p:nvPr>
            <p:ph type="title"/>
          </p:nvPr>
        </p:nvSpPr>
        <p:spPr/>
        <p:txBody>
          <a:bodyPr vert="horz" wrap="square" lIns="91440" tIns="45720" rIns="91440" bIns="45720" anchor="ctr" anchorCtr="0"/>
          <a:p>
            <a:r>
              <a:rPr lang="zh-CN" altLang="en-US" dirty="0">
                <a:sym typeface="+mn-ea"/>
              </a:rPr>
              <a:t>经典问题</a:t>
            </a:r>
            <a:endParaRPr lang="zh-CN" altLang="en-US" dirty="0"/>
          </a:p>
        </p:txBody>
      </p:sp>
      <p:sp>
        <p:nvSpPr>
          <p:cNvPr id="99331" name="内容占位符 2"/>
          <p:cNvSpPr>
            <a:spLocks noGrp="1"/>
          </p:cNvSpPr>
          <p:nvPr>
            <p:ph idx="1"/>
          </p:nvPr>
        </p:nvSpPr>
        <p:spPr/>
        <p:txBody>
          <a:bodyPr vert="horz" wrap="square" lIns="91440" tIns="45720" rIns="91440" bIns="45720" anchor="t" anchorCtr="0"/>
          <a:p>
            <a:r>
              <a:rPr lang="zh-CN" altLang="en-US" dirty="0"/>
              <a:t>给定一棵</a:t>
            </a:r>
            <a:r>
              <a:rPr lang="en-US" altLang="zh-CN" dirty="0"/>
              <a:t>n</a:t>
            </a:r>
            <a:r>
              <a:rPr lang="zh-CN" altLang="en-US" dirty="0"/>
              <a:t>个点</a:t>
            </a:r>
            <a:r>
              <a:rPr lang="zh-CN" altLang="en-US" dirty="0"/>
              <a:t>的树，支持</a:t>
            </a:r>
            <a:r>
              <a:rPr lang="en-US" altLang="zh-CN" dirty="0"/>
              <a:t>m</a:t>
            </a:r>
            <a:r>
              <a:rPr lang="zh-CN" altLang="en-US" dirty="0"/>
              <a:t>个操作：</a:t>
            </a:r>
            <a:endParaRPr lang="en-US" altLang="zh-CN" dirty="0"/>
          </a:p>
          <a:p>
            <a:r>
              <a:rPr lang="en-US" altLang="zh-CN" dirty="0"/>
              <a:t>1.</a:t>
            </a:r>
            <a:r>
              <a:rPr lang="zh-CN" altLang="en-US" dirty="0"/>
              <a:t>单点修改</a:t>
            </a:r>
            <a:endParaRPr lang="zh-CN" altLang="en-US" dirty="0"/>
          </a:p>
          <a:p>
            <a:r>
              <a:rPr lang="en-US" altLang="zh-CN" dirty="0"/>
              <a:t>2.</a:t>
            </a:r>
            <a:r>
              <a:rPr lang="zh-CN" altLang="en-US" dirty="0"/>
              <a:t>求一个点</a:t>
            </a:r>
            <a:r>
              <a:rPr lang="zh-CN" altLang="en-US" dirty="0"/>
              <a:t>的子树和</a:t>
            </a:r>
            <a:endParaRPr lang="en-US" altLang="zh-CN"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如果我们知道每个位经过链上的变化之后变成了什么，那就可以贪心处理了</a:t>
            </a:r>
            <a:endParaRPr lang="en-US" altLang="zh-CN" dirty="0"/>
          </a:p>
          <a:p>
            <a:r>
              <a:rPr lang="zh-CN" altLang="en-US" dirty="0"/>
              <a:t>直接</a:t>
            </a:r>
            <a:r>
              <a:rPr lang="en-US" altLang="zh-CN" dirty="0"/>
              <a:t>HLD+</a:t>
            </a:r>
            <a:r>
              <a:rPr lang="zh-CN" altLang="en-US" dirty="0"/>
              <a:t>拆位维护的话是</a:t>
            </a:r>
            <a:r>
              <a:rPr lang="en-US" altLang="zh-CN" dirty="0"/>
              <a:t>O( nlog^2nlogv )</a:t>
            </a:r>
            <a:endParaRPr lang="en-US" altLang="zh-CN" dirty="0"/>
          </a:p>
          <a:p>
            <a:r>
              <a:rPr lang="zh-CN" altLang="en-US" dirty="0"/>
              <a:t>用静态</a:t>
            </a:r>
            <a:r>
              <a:rPr lang="en-US" altLang="zh-CN" dirty="0"/>
              <a:t>LCT+</a:t>
            </a:r>
            <a:r>
              <a:rPr lang="zh-CN" altLang="en-US" dirty="0"/>
              <a:t>拆位维护的话是</a:t>
            </a:r>
            <a:r>
              <a:rPr lang="en-US" altLang="zh-CN" dirty="0"/>
              <a:t>O( </a:t>
            </a:r>
            <a:r>
              <a:rPr lang="en-US" altLang="zh-CN" dirty="0" err="1"/>
              <a:t>nlognlogv</a:t>
            </a:r>
            <a:r>
              <a:rPr lang="en-US" altLang="zh-CN" dirty="0"/>
              <a:t> )</a:t>
            </a:r>
            <a:endParaRPr lang="en-US" altLang="zh-CN" dirty="0"/>
          </a:p>
          <a:p>
            <a:r>
              <a:rPr lang="zh-CN" altLang="en-US" dirty="0"/>
              <a:t>实际上不用拆位，可以压位来处理，每次处理所有的</a:t>
            </a:r>
            <a:r>
              <a:rPr lang="en-US" altLang="zh-CN" dirty="0"/>
              <a:t>0</a:t>
            </a:r>
            <a:r>
              <a:rPr lang="zh-CN" altLang="en-US" dirty="0"/>
              <a:t>位变成什么，</a:t>
            </a:r>
            <a:r>
              <a:rPr lang="en-US" altLang="zh-CN" dirty="0"/>
              <a:t>1</a:t>
            </a:r>
            <a:r>
              <a:rPr lang="zh-CN" altLang="en-US" dirty="0"/>
              <a:t>位变成什么即可</a:t>
            </a:r>
            <a:endParaRPr lang="en-US" altLang="zh-CN" dirty="0"/>
          </a:p>
          <a:p>
            <a:r>
              <a:rPr lang="zh-CN" altLang="en-US" dirty="0"/>
              <a:t>这样复杂度</a:t>
            </a:r>
            <a:r>
              <a:rPr lang="en-US" altLang="zh-CN" dirty="0"/>
              <a:t>O( </a:t>
            </a:r>
            <a:r>
              <a:rPr lang="en-US" altLang="zh-CN" dirty="0" err="1"/>
              <a:t>nlogn</a:t>
            </a:r>
            <a:r>
              <a:rPr lang="en-US" altLang="zh-CN" dirty="0"/>
              <a:t> )</a:t>
            </a:r>
            <a:endParaRPr lang="zh-CN" altLang="en-US"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[HDU 5709] Claris Loves Painting</a:t>
            </a:r>
            <a:endParaRPr lang="en-US" altLang="zh-CN"/>
          </a:p>
        </p:txBody>
      </p:sp>
      <p:sp>
        <p:nvSpPr>
          <p:cNvPr id="3" name="内容占位符 2"/>
          <p:cNvSpPr>
            <a:spLocks noGrp="1"/>
          </p:cNvSpPr>
          <p:nvPr>
            <p:ph idx="1"/>
          </p:nvPr>
        </p:nvSpPr>
        <p:spPr/>
        <p:txBody>
          <a:bodyPr/>
          <a:lstStyle/>
          <a:p>
            <a:r>
              <a:rPr lang="zh-CN" altLang="en-US" dirty="0"/>
              <a:t>一棵树，询问一个点的子树中与其距离不超过</a:t>
            </a:r>
            <a:r>
              <a:rPr lang="en-US" altLang="zh-CN" dirty="0"/>
              <a:t>d</a:t>
            </a:r>
            <a:r>
              <a:rPr lang="zh-CN" altLang="en-US" dirty="0"/>
              <a:t>的点有多少种不 同的点权。</a:t>
            </a:r>
            <a:endParaRPr lang="en-US" altLang="zh-CN" dirty="0"/>
          </a:p>
          <a:p>
            <a:r>
              <a:rPr lang="en-US" altLang="zh-CN" dirty="0" err="1"/>
              <a:t>n,m</a:t>
            </a:r>
            <a:r>
              <a:rPr lang="en-US" altLang="zh-CN" dirty="0"/>
              <a:t>&lt;=5e5,d</a:t>
            </a:r>
            <a:r>
              <a:rPr lang="zh-CN" altLang="en-US" dirty="0"/>
              <a:t>每次给出</a:t>
            </a:r>
            <a:r>
              <a:rPr lang="en-US" altLang="zh-CN" dirty="0"/>
              <a:t>,5s</a:t>
            </a:r>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每个节点维护一个以深度为关键字的数据结构，如线段树</a:t>
            </a:r>
            <a:endParaRPr lang="en-US" altLang="zh-CN" dirty="0"/>
          </a:p>
          <a:p>
            <a:r>
              <a:rPr lang="zh-CN" altLang="en-US" dirty="0"/>
              <a:t>然后从下往上进行线段树启发式合并</a:t>
            </a:r>
            <a:endParaRPr lang="en-US" altLang="zh-CN" dirty="0"/>
          </a:p>
          <a:p>
            <a:r>
              <a:rPr lang="zh-CN" altLang="en-US" dirty="0"/>
              <a:t>因为链分治的复杂度是</a:t>
            </a:r>
            <a:r>
              <a:rPr lang="en-US" altLang="zh-CN" dirty="0"/>
              <a:t>O( </a:t>
            </a:r>
            <a:r>
              <a:rPr lang="en-US" altLang="zh-CN" dirty="0" err="1"/>
              <a:t>nlogn</a:t>
            </a:r>
            <a:r>
              <a:rPr lang="en-US" altLang="zh-CN" dirty="0"/>
              <a:t> )</a:t>
            </a:r>
            <a:r>
              <a:rPr lang="zh-CN" altLang="en-US" dirty="0"/>
              <a:t>，线段树启发式的复杂度是插入一个元素</a:t>
            </a:r>
            <a:r>
              <a:rPr lang="en-US" altLang="zh-CN" dirty="0"/>
              <a:t>O( </a:t>
            </a:r>
            <a:r>
              <a:rPr lang="en-US" altLang="zh-CN" dirty="0" err="1"/>
              <a:t>logn</a:t>
            </a:r>
            <a:r>
              <a:rPr lang="en-US" altLang="zh-CN" dirty="0"/>
              <a:t> )</a:t>
            </a:r>
            <a:r>
              <a:rPr lang="zh-CN" altLang="en-US" dirty="0"/>
              <a:t>的，每次会把一段深度区间进行区间</a:t>
            </a:r>
            <a:r>
              <a:rPr lang="en-US" altLang="zh-CN" dirty="0"/>
              <a:t>+1</a:t>
            </a:r>
            <a:endParaRPr lang="en-US" altLang="zh-CN" dirty="0"/>
          </a:p>
          <a:p>
            <a:r>
              <a:rPr lang="zh-CN" altLang="en-US" dirty="0"/>
              <a:t>或者对每个颜色维护最浅出现深度，问题变成了有多少颜色出现最浅深度</a:t>
            </a:r>
            <a:r>
              <a:rPr lang="en-US" altLang="zh-CN" dirty="0"/>
              <a:t>&lt;=d</a:t>
            </a:r>
            <a:r>
              <a:rPr lang="zh-CN" altLang="en-US"/>
              <a:t>，用一棵平衡树维护即可</a:t>
            </a:r>
            <a:endParaRPr lang="en-US" altLang="zh-CN" dirty="0"/>
          </a:p>
          <a:p>
            <a:endParaRPr lang="en-US" altLang="zh-CN" dirty="0"/>
          </a:p>
          <a:p>
            <a:r>
              <a:rPr lang="zh-CN" altLang="en-US" dirty="0"/>
              <a:t>所以总复杂度是</a:t>
            </a:r>
            <a:r>
              <a:rPr lang="en-US" altLang="zh-CN" dirty="0"/>
              <a:t>O( nlog^2n )</a:t>
            </a:r>
            <a:r>
              <a:rPr lang="zh-CN" altLang="en-US" dirty="0"/>
              <a:t>的</a:t>
            </a:r>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Solution2</a:t>
            </a:r>
            <a:endParaRPr lang="zh-CN" altLang="en-US" dirty="0"/>
          </a:p>
        </p:txBody>
      </p:sp>
      <p:sp>
        <p:nvSpPr>
          <p:cNvPr id="3" name="Content Placeholder 2"/>
          <p:cNvSpPr>
            <a:spLocks noGrp="1"/>
          </p:cNvSpPr>
          <p:nvPr>
            <p:ph idx="1"/>
          </p:nvPr>
        </p:nvSpPr>
        <p:spPr/>
        <p:txBody>
          <a:bodyPr/>
          <a:lstStyle/>
          <a:p>
            <a:r>
              <a:rPr lang="zh-CN" altLang="en-US" dirty="0"/>
              <a:t>因为这个东西只和深度有关，所以使用长链剖分可以</a:t>
            </a:r>
            <a:r>
              <a:rPr lang="en-US" altLang="zh-CN" dirty="0"/>
              <a:t>O( </a:t>
            </a:r>
            <a:r>
              <a:rPr lang="en-US" altLang="zh-CN" dirty="0" err="1"/>
              <a:t>nlogn</a:t>
            </a:r>
            <a:r>
              <a:rPr lang="en-US" altLang="zh-CN" dirty="0"/>
              <a:t> )</a:t>
            </a:r>
            <a:r>
              <a:rPr lang="zh-CN" altLang="en-US" dirty="0"/>
              <a:t>解决</a:t>
            </a:r>
            <a:endParaRPr lang="en-US" altLang="zh-CN" dirty="0"/>
          </a:p>
          <a:p>
            <a:endParaRPr lang="en-US" altLang="zh-CN" dirty="0"/>
          </a:p>
          <a:p>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LOJ</a:t>
            </a:r>
            <a:r>
              <a:rPr lang="zh-CN" altLang="en-US"/>
              <a:t>6038. 「雅礼集训 2017 Day5」远行</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9767570" cy="481393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sym typeface="+mn-ea"/>
              </a:rPr>
              <a:t>51nod 1766 </a:t>
            </a:r>
            <a:r>
              <a:rPr lang="zh-CN" altLang="en-US">
                <a:sym typeface="+mn-ea"/>
              </a:rPr>
              <a:t>树上的最远点对</a:t>
            </a:r>
            <a:endParaRPr lang="zh-CN" altLang="en-US" dirty="0"/>
          </a:p>
        </p:txBody>
      </p:sp>
      <p:sp>
        <p:nvSpPr>
          <p:cNvPr id="3" name="内容占位符 2"/>
          <p:cNvSpPr>
            <a:spLocks noGrp="1"/>
          </p:cNvSpPr>
          <p:nvPr>
            <p:ph idx="1"/>
          </p:nvPr>
        </p:nvSpPr>
        <p:spPr/>
        <p:txBody>
          <a:bodyPr/>
          <a:lstStyle/>
          <a:p>
            <a:r>
              <a:rPr lang="zh-CN" altLang="en-US" dirty="0"/>
              <a:t>给出一棵</a:t>
            </a:r>
            <a:r>
              <a:rPr lang="en-US" altLang="zh-CN" dirty="0"/>
              <a:t> n </a:t>
            </a:r>
            <a:r>
              <a:rPr lang="zh-CN" altLang="en-US" dirty="0"/>
              <a:t>个点</a:t>
            </a:r>
            <a:r>
              <a:rPr lang="zh-CN" altLang="en-US" dirty="0"/>
              <a:t>的树，边权为</a:t>
            </a:r>
            <a:r>
              <a:rPr lang="en-US" altLang="zh-CN" dirty="0"/>
              <a:t>1</a:t>
            </a:r>
            <a:r>
              <a:rPr lang="zh-CN" altLang="en-US" dirty="0"/>
              <a:t>，</a:t>
            </a:r>
            <a:r>
              <a:rPr lang="en-US" altLang="zh-CN" dirty="0"/>
              <a:t>m </a:t>
            </a:r>
            <a:r>
              <a:rPr lang="zh-CN" altLang="en-US" dirty="0"/>
              <a:t>次询问，</a:t>
            </a:r>
            <a:r>
              <a:rPr lang="zh-CN" altLang="en-US" dirty="0"/>
              <a:t>每次给两个 点编号的区间，求从两个区间中各选出一个点能得到的树上最远距离。</a:t>
            </a:r>
            <a:endParaRPr lang="en-US" altLang="zh-CN" dirty="0"/>
          </a:p>
          <a:p>
            <a:r>
              <a:rPr lang="zh-CN" altLang="en-US" dirty="0"/>
              <a:t>就是从</a:t>
            </a:r>
            <a:r>
              <a:rPr lang="en-US" altLang="zh-CN" dirty="0"/>
              <a:t>[l1,r1]</a:t>
            </a:r>
            <a:r>
              <a:rPr lang="zh-CN" altLang="en-US" dirty="0"/>
              <a:t>中选一个</a:t>
            </a:r>
            <a:r>
              <a:rPr lang="en-US" altLang="zh-CN" dirty="0"/>
              <a:t>a</a:t>
            </a:r>
            <a:r>
              <a:rPr lang="zh-CN" altLang="en-US" dirty="0"/>
              <a:t>，</a:t>
            </a:r>
            <a:r>
              <a:rPr lang="en-US" altLang="zh-CN" dirty="0"/>
              <a:t>[l2,r2]</a:t>
            </a:r>
            <a:r>
              <a:rPr lang="zh-CN" altLang="en-US" dirty="0"/>
              <a:t>中选一个</a:t>
            </a:r>
            <a:r>
              <a:rPr lang="en-US" altLang="zh-CN" dirty="0"/>
              <a:t>b</a:t>
            </a:r>
            <a:r>
              <a:rPr lang="zh-CN" altLang="en-US" dirty="0"/>
              <a:t>，求</a:t>
            </a:r>
            <a:r>
              <a:rPr lang="en-US" altLang="zh-CN" dirty="0"/>
              <a:t>max </a:t>
            </a:r>
            <a:r>
              <a:rPr lang="en-US" altLang="zh-CN" dirty="0" err="1"/>
              <a:t>dist</a:t>
            </a:r>
            <a:r>
              <a:rPr lang="en-US" altLang="zh-CN" dirty="0"/>
              <a:t>(</a:t>
            </a:r>
            <a:r>
              <a:rPr lang="en-US" altLang="zh-CN" dirty="0" err="1"/>
              <a:t>a,b</a:t>
            </a:r>
            <a:r>
              <a:rPr lang="en-US" altLang="zh-CN" dirty="0"/>
              <a:t>)</a:t>
            </a:r>
            <a:endParaRPr lang="en-US" altLang="zh-CN" dirty="0"/>
          </a:p>
          <a:p>
            <a:r>
              <a:rPr lang="en-US" altLang="zh-CN" dirty="0"/>
              <a:t>n,m&lt;=1e5</a:t>
            </a:r>
            <a:endParaRPr lang="en-US" altLang="zh-CN"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直径的性质：</a:t>
            </a:r>
            <a:r>
              <a:rPr lang="en-US" altLang="zh-CN" dirty="0"/>
              <a:t>A</a:t>
            </a:r>
            <a:r>
              <a:rPr lang="zh-CN" altLang="en-US" dirty="0"/>
              <a:t>集合中</a:t>
            </a:r>
            <a:r>
              <a:rPr lang="en-US" altLang="zh-CN" dirty="0"/>
              <a:t>a</a:t>
            </a:r>
            <a:r>
              <a:rPr lang="zh-CN" altLang="en-US" dirty="0"/>
              <a:t>到</a:t>
            </a:r>
            <a:r>
              <a:rPr lang="en-US" altLang="zh-CN" dirty="0"/>
              <a:t>b</a:t>
            </a:r>
            <a:r>
              <a:rPr lang="zh-CN" altLang="en-US" dirty="0"/>
              <a:t>最远，</a:t>
            </a:r>
            <a:r>
              <a:rPr lang="en-US" altLang="zh-CN" dirty="0"/>
              <a:t>B</a:t>
            </a:r>
            <a:r>
              <a:rPr lang="zh-CN" altLang="en-US" dirty="0"/>
              <a:t>集合中</a:t>
            </a:r>
            <a:r>
              <a:rPr lang="en-US" altLang="zh-CN" dirty="0"/>
              <a:t>c</a:t>
            </a:r>
            <a:r>
              <a:rPr lang="zh-CN" altLang="en-US" dirty="0"/>
              <a:t>到</a:t>
            </a:r>
            <a:r>
              <a:rPr lang="en-US" altLang="zh-CN" dirty="0"/>
              <a:t>d</a:t>
            </a:r>
            <a:r>
              <a:rPr lang="zh-CN" altLang="en-US" dirty="0"/>
              <a:t>最远，这里有很多个直径的话只用选其中一个</a:t>
            </a:r>
            <a:endParaRPr lang="en-US" altLang="zh-CN" dirty="0"/>
          </a:p>
          <a:p>
            <a:r>
              <a:rPr lang="zh-CN" altLang="en-US" dirty="0"/>
              <a:t>则</a:t>
            </a:r>
            <a:r>
              <a:rPr lang="en-US" altLang="zh-CN" dirty="0"/>
              <a:t>A</a:t>
            </a:r>
            <a:r>
              <a:rPr lang="zh-CN" altLang="en-US" dirty="0"/>
              <a:t>和</a:t>
            </a:r>
            <a:r>
              <a:rPr lang="en-US" altLang="zh-CN" dirty="0"/>
              <a:t>B</a:t>
            </a:r>
            <a:r>
              <a:rPr lang="zh-CN" altLang="en-US" dirty="0"/>
              <a:t>的并集中直径是从这四个点里面选两个构成的</a:t>
            </a:r>
            <a:endParaRPr lang="en-US" altLang="zh-CN" dirty="0"/>
          </a:p>
          <a:p>
            <a:r>
              <a:rPr lang="zh-CN" altLang="en-US" dirty="0"/>
              <a:t>线段树维护区间直径端点即可</a:t>
            </a:r>
            <a:endParaRPr lang="en-US" altLang="zh-CN" dirty="0"/>
          </a:p>
          <a:p>
            <a:r>
              <a:rPr lang="zh-CN" altLang="en-US" dirty="0"/>
              <a:t>总合并次数</a:t>
            </a:r>
            <a:r>
              <a:rPr lang="en-US" altLang="zh-CN" dirty="0"/>
              <a:t>O( </a:t>
            </a:r>
            <a:r>
              <a:rPr lang="en-US" altLang="zh-CN" dirty="0" err="1"/>
              <a:t>mlogn</a:t>
            </a:r>
            <a:r>
              <a:rPr lang="en-US" altLang="zh-CN" dirty="0"/>
              <a:t> )</a:t>
            </a:r>
            <a:r>
              <a:rPr lang="zh-CN" altLang="en-US" dirty="0"/>
              <a:t>，如果使用</a:t>
            </a:r>
            <a:r>
              <a:rPr lang="en-US" altLang="zh-CN" dirty="0"/>
              <a:t>O( </a:t>
            </a:r>
            <a:r>
              <a:rPr lang="en-US" altLang="zh-CN" dirty="0" err="1"/>
              <a:t>nlogn</a:t>
            </a:r>
            <a:r>
              <a:rPr lang="en-US" altLang="zh-CN" dirty="0"/>
              <a:t> ) – O( 1 )</a:t>
            </a:r>
            <a:r>
              <a:rPr lang="zh-CN" altLang="en-US" dirty="0"/>
              <a:t>的</a:t>
            </a:r>
            <a:r>
              <a:rPr lang="en-US" altLang="zh-CN" dirty="0" err="1"/>
              <a:t>rmq</a:t>
            </a:r>
            <a:endParaRPr lang="en-US" altLang="zh-CN" dirty="0"/>
          </a:p>
          <a:p>
            <a:r>
              <a:rPr lang="zh-CN" altLang="en-US" dirty="0"/>
              <a:t>可以做到</a:t>
            </a:r>
            <a:r>
              <a:rPr lang="en-US" altLang="zh-CN" dirty="0"/>
              <a:t>O( (</a:t>
            </a:r>
            <a:r>
              <a:rPr lang="en-US" altLang="zh-CN" dirty="0" err="1"/>
              <a:t>n+m</a:t>
            </a:r>
            <a:r>
              <a:rPr lang="en-US" altLang="zh-CN" dirty="0"/>
              <a:t>)</a:t>
            </a:r>
            <a:r>
              <a:rPr lang="en-US" altLang="zh-CN" dirty="0" err="1"/>
              <a:t>logn</a:t>
            </a:r>
            <a:r>
              <a:rPr lang="en-US" altLang="zh-CN" dirty="0"/>
              <a:t> )</a:t>
            </a:r>
            <a:r>
              <a:rPr lang="zh-CN" altLang="en-US" dirty="0"/>
              <a:t>，这里不带修改，所以理论上可以做到</a:t>
            </a:r>
            <a:r>
              <a:rPr lang="en-US" altLang="zh-CN" dirty="0"/>
              <a:t>O( (</a:t>
            </a:r>
            <a:r>
              <a:rPr lang="en-US" altLang="zh-CN" dirty="0" err="1"/>
              <a:t>n+m</a:t>
            </a:r>
            <a:r>
              <a:rPr lang="en-US" altLang="zh-CN" dirty="0"/>
              <a:t>)α(n) )</a:t>
            </a:r>
            <a:endParaRPr lang="zh-CN" altLang="en-US"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Codechef</a:t>
            </a:r>
            <a:r>
              <a:rPr lang="en-US" altLang="zh-CN" dirty="0"/>
              <a:t> DGCD</a:t>
            </a:r>
            <a:endParaRPr lang="zh-CN" altLang="en-US" dirty="0"/>
          </a:p>
        </p:txBody>
      </p:sp>
      <p:sp>
        <p:nvSpPr>
          <p:cNvPr id="3" name="内容占位符 2"/>
          <p:cNvSpPr>
            <a:spLocks noGrp="1"/>
          </p:cNvSpPr>
          <p:nvPr>
            <p:ph idx="1"/>
          </p:nvPr>
        </p:nvSpPr>
        <p:spPr/>
        <p:txBody>
          <a:bodyPr/>
          <a:lstStyle/>
          <a:p>
            <a:r>
              <a:rPr lang="zh-CN" altLang="en-US" dirty="0"/>
              <a:t>给出一棵</a:t>
            </a:r>
            <a:r>
              <a:rPr lang="en-US" altLang="zh-CN" dirty="0"/>
              <a:t>n</a:t>
            </a:r>
            <a:r>
              <a:rPr lang="zh-CN" altLang="en-US" dirty="0"/>
              <a:t>个点的点权树，有</a:t>
            </a:r>
            <a:r>
              <a:rPr lang="en-US" altLang="zh-CN" dirty="0"/>
              <a:t>m</a:t>
            </a:r>
            <a:r>
              <a:rPr lang="zh-CN" altLang="en-US" dirty="0"/>
              <a:t>次操作：</a:t>
            </a:r>
            <a:br>
              <a:rPr lang="zh-CN" altLang="en-US" dirty="0"/>
            </a:br>
            <a:r>
              <a:rPr lang="en-US" altLang="zh-CN" dirty="0"/>
              <a:t>1</a:t>
            </a:r>
            <a:r>
              <a:rPr lang="zh-CN" altLang="en-US" dirty="0"/>
              <a:t>、询问一条路径上的</a:t>
            </a:r>
            <a:r>
              <a:rPr lang="en-US" altLang="zh-CN" dirty="0"/>
              <a:t>GCD</a:t>
            </a:r>
            <a:r>
              <a:rPr lang="zh-CN" altLang="en-US" dirty="0"/>
              <a:t>，即最大公约数</a:t>
            </a:r>
            <a:br>
              <a:rPr lang="zh-CN" altLang="en-US" dirty="0"/>
            </a:br>
            <a:r>
              <a:rPr lang="en-US" altLang="zh-CN" dirty="0"/>
              <a:t>2</a:t>
            </a:r>
            <a:r>
              <a:rPr lang="zh-CN" altLang="en-US" dirty="0"/>
              <a:t>、将一段路径上的点权加上</a:t>
            </a:r>
            <a:r>
              <a:rPr lang="en-US" altLang="zh-CN" dirty="0"/>
              <a:t>d</a:t>
            </a:r>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在序列上如何维护呢？</a:t>
            </a:r>
            <a:endParaRPr lang="en-US" altLang="zh-CN" dirty="0"/>
          </a:p>
          <a:p>
            <a:r>
              <a:rPr lang="en-US" altLang="zh-CN" dirty="0" err="1"/>
              <a:t>gcd</a:t>
            </a:r>
            <a:r>
              <a:rPr lang="en-US" altLang="zh-CN" dirty="0"/>
              <a:t>( a , b ) = </a:t>
            </a:r>
            <a:r>
              <a:rPr lang="en-US" altLang="zh-CN" dirty="0" err="1"/>
              <a:t>gcd</a:t>
            </a:r>
            <a:r>
              <a:rPr lang="en-US" altLang="zh-CN" dirty="0"/>
              <a:t>( a - b , b )</a:t>
            </a:r>
            <a:endParaRPr lang="en-US" altLang="zh-CN" dirty="0"/>
          </a:p>
          <a:p>
            <a:r>
              <a:rPr lang="zh-CN" altLang="en-US" dirty="0"/>
              <a:t>将每个位置差分：</a:t>
            </a:r>
            <a:endParaRPr lang="en-US" altLang="zh-CN" dirty="0"/>
          </a:p>
          <a:p>
            <a:r>
              <a:rPr lang="en-US" altLang="zh-CN" dirty="0"/>
              <a:t>b[</a:t>
            </a:r>
            <a:r>
              <a:rPr lang="en-US" altLang="zh-CN" dirty="0" err="1"/>
              <a:t>i</a:t>
            </a:r>
            <a:r>
              <a:rPr lang="en-US" altLang="zh-CN" dirty="0"/>
              <a:t>] = a[i-1]-a[</a:t>
            </a:r>
            <a:r>
              <a:rPr lang="en-US" altLang="zh-CN" dirty="0" err="1"/>
              <a:t>i</a:t>
            </a:r>
            <a:r>
              <a:rPr lang="en-US" altLang="zh-CN" dirty="0"/>
              <a:t>]</a:t>
            </a:r>
            <a:endParaRPr lang="en-US" altLang="zh-CN" dirty="0"/>
          </a:p>
          <a:p>
            <a:r>
              <a:rPr lang="zh-CN" altLang="en-US" dirty="0"/>
              <a:t>则</a:t>
            </a:r>
            <a:r>
              <a:rPr lang="en-US" altLang="zh-CN" dirty="0"/>
              <a:t>a</a:t>
            </a:r>
            <a:r>
              <a:rPr lang="zh-CN" altLang="en-US" dirty="0"/>
              <a:t>的区间加对应了</a:t>
            </a:r>
            <a:r>
              <a:rPr lang="en-US" altLang="zh-CN" dirty="0"/>
              <a:t>b</a:t>
            </a:r>
            <a:r>
              <a:rPr lang="zh-CN" altLang="en-US" dirty="0"/>
              <a:t>的单点修改</a:t>
            </a:r>
            <a:endParaRPr lang="en-US" altLang="zh-CN" dirty="0"/>
          </a:p>
          <a:p>
            <a:r>
              <a:rPr lang="en-US" altLang="zh-CN" dirty="0"/>
              <a:t>a</a:t>
            </a:r>
            <a:r>
              <a:rPr lang="zh-CN" altLang="en-US" dirty="0"/>
              <a:t>的区间</a:t>
            </a:r>
            <a:r>
              <a:rPr lang="en-US" altLang="zh-CN" dirty="0" err="1"/>
              <a:t>gcd</a:t>
            </a:r>
            <a:r>
              <a:rPr lang="zh-CN" altLang="en-US" dirty="0"/>
              <a:t>和</a:t>
            </a:r>
            <a:r>
              <a:rPr lang="en-US" altLang="zh-CN" dirty="0"/>
              <a:t>b</a:t>
            </a:r>
            <a:r>
              <a:rPr lang="zh-CN" altLang="en-US" dirty="0"/>
              <a:t>的区间</a:t>
            </a:r>
            <a:r>
              <a:rPr lang="en-US" altLang="zh-CN" dirty="0" err="1"/>
              <a:t>gcd</a:t>
            </a:r>
            <a:r>
              <a:rPr lang="zh-CN" altLang="en-US" dirty="0"/>
              <a:t>（特判端点）相同</a:t>
            </a:r>
            <a:endParaRPr lang="en-US" altLang="zh-CN"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所以我们可以在树链剖分的</a:t>
            </a:r>
            <a:r>
              <a:rPr lang="en-US" altLang="zh-CN" dirty="0"/>
              <a:t>DFS</a:t>
            </a:r>
            <a:r>
              <a:rPr lang="zh-CN" altLang="en-US" dirty="0"/>
              <a:t>序上差分，区间加变成了单点修改，就可以维护了，注意需要特判端点</a:t>
            </a:r>
            <a:endParaRPr lang="en-US" altLang="zh-CN" dirty="0"/>
          </a:p>
          <a:p>
            <a:r>
              <a:rPr lang="zh-CN" altLang="en-US" dirty="0"/>
              <a:t>区间</a:t>
            </a:r>
            <a:r>
              <a:rPr lang="en-US" altLang="zh-CN" dirty="0"/>
              <a:t> </a:t>
            </a:r>
            <a:r>
              <a:rPr lang="en-US" altLang="zh-CN" dirty="0" err="1"/>
              <a:t>gcd </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zh-CN" altLang="en-US" dirty="0"/>
          </a:p>
          <a:p>
            <a:r>
              <a:rPr lang="zh-CN" altLang="en-US" dirty="0"/>
              <a:t>总时间复杂度</a:t>
            </a:r>
            <a:r>
              <a:rPr lang="en-US" altLang="zh-CN" dirty="0"/>
              <a:t> O( mlogn(logn+logv) )</a:t>
            </a:r>
            <a:endParaRPr lang="en-US" altLang="zh-CN"/>
          </a:p>
          <a:p>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Luogu</a:t>
            </a:r>
            <a:r>
              <a:rPr lang="en-US" altLang="zh-CN" dirty="0"/>
              <a:t> T11738</a:t>
            </a:r>
            <a:endParaRPr lang="zh-CN" altLang="en-US" dirty="0"/>
          </a:p>
        </p:txBody>
      </p:sp>
      <p:sp>
        <p:nvSpPr>
          <p:cNvPr id="3" name="内容占位符 2"/>
          <p:cNvSpPr>
            <a:spLocks noGrp="1"/>
          </p:cNvSpPr>
          <p:nvPr>
            <p:ph idx="1"/>
          </p:nvPr>
        </p:nvSpPr>
        <p:spPr/>
        <p:txBody>
          <a:bodyPr/>
          <a:lstStyle/>
          <a:p>
            <a:r>
              <a:rPr lang="zh-CN" altLang="en-US" dirty="0"/>
              <a:t>给一棵</a:t>
            </a:r>
            <a:r>
              <a:rPr lang="en-US" altLang="zh-CN" dirty="0"/>
              <a:t>n</a:t>
            </a:r>
            <a:r>
              <a:rPr lang="zh-CN" altLang="en-US" dirty="0"/>
              <a:t>个点的树，有</a:t>
            </a:r>
            <a:r>
              <a:rPr lang="en-US" altLang="zh-CN" dirty="0"/>
              <a:t>m</a:t>
            </a:r>
            <a:r>
              <a:rPr lang="zh-CN" altLang="en-US" dirty="0"/>
              <a:t>次查询</a:t>
            </a:r>
            <a:endParaRPr lang="en-US" altLang="zh-CN" dirty="0"/>
          </a:p>
          <a:p>
            <a:r>
              <a:rPr lang="zh-CN" altLang="en-US" dirty="0"/>
              <a:t>每次查询的时候给定</a:t>
            </a:r>
            <a:r>
              <a:rPr lang="en-US" altLang="zh-CN" dirty="0"/>
              <a:t>a</a:t>
            </a:r>
            <a:r>
              <a:rPr lang="zh-CN" altLang="en-US" dirty="0"/>
              <a:t>条链和</a:t>
            </a:r>
            <a:r>
              <a:rPr lang="en-US" altLang="zh-CN" dirty="0"/>
              <a:t>b</a:t>
            </a:r>
            <a:r>
              <a:rPr lang="zh-CN" altLang="en-US" dirty="0"/>
              <a:t>个子树还有一个值</a:t>
            </a:r>
            <a:r>
              <a:rPr lang="en-US" altLang="zh-CN" dirty="0"/>
              <a:t>t</a:t>
            </a:r>
            <a:endParaRPr lang="en-US" altLang="zh-CN" dirty="0"/>
          </a:p>
          <a:p>
            <a:r>
              <a:rPr lang="zh-CN" altLang="en-US" dirty="0"/>
              <a:t>把每条链上每个点</a:t>
            </a:r>
            <a:r>
              <a:rPr lang="en-US" altLang="zh-CN" dirty="0"/>
              <a:t>++</a:t>
            </a:r>
            <a:r>
              <a:rPr lang="zh-CN" altLang="en-US" dirty="0"/>
              <a:t>，每个子树中每个点</a:t>
            </a:r>
            <a:r>
              <a:rPr lang="en-US" altLang="zh-CN" dirty="0"/>
              <a:t>++</a:t>
            </a:r>
            <a:endParaRPr lang="en-US" altLang="zh-CN" dirty="0"/>
          </a:p>
          <a:p>
            <a:r>
              <a:rPr lang="zh-CN" altLang="en-US" dirty="0"/>
              <a:t>求树上有多少点值</a:t>
            </a:r>
            <a:r>
              <a:rPr lang="en-US" altLang="zh-CN" dirty="0"/>
              <a:t>&gt;=t</a:t>
            </a:r>
            <a:endParaRPr lang="en-US" altLang="zh-CN" dirty="0"/>
          </a:p>
          <a:p>
            <a:r>
              <a:rPr lang="zh-CN" altLang="en-US" dirty="0"/>
              <a:t>每次询问独立</a:t>
            </a:r>
            <a:endParaRPr lang="en-US" altLang="zh-CN" dirty="0"/>
          </a:p>
          <a:p>
            <a:r>
              <a:rPr lang="en-US" altLang="zh-CN" dirty="0"/>
              <a:t>n=100000</a:t>
            </a:r>
            <a:endParaRPr lang="en-US" altLang="zh-CN" dirty="0"/>
          </a:p>
          <a:p>
            <a:r>
              <a:rPr lang="en-US" altLang="zh-CN" dirty="0"/>
              <a:t>m=400000</a:t>
            </a:r>
            <a:endParaRPr lang="en-US" altLang="zh-CN" dirty="0"/>
          </a:p>
          <a:p>
            <a:r>
              <a:rPr lang="en-US" altLang="zh-CN" dirty="0"/>
              <a:t>a</a:t>
            </a:r>
            <a:r>
              <a:rPr lang="zh-CN" altLang="en-US" dirty="0"/>
              <a:t>的和</a:t>
            </a:r>
            <a:r>
              <a:rPr lang="en-US" altLang="zh-CN" dirty="0"/>
              <a:t>=1500000</a:t>
            </a:r>
            <a:r>
              <a:rPr lang="zh-CN" altLang="en-US" dirty="0"/>
              <a:t>，</a:t>
            </a:r>
            <a:r>
              <a:rPr lang="en-US" altLang="zh-CN" dirty="0"/>
              <a:t>b</a:t>
            </a:r>
            <a:r>
              <a:rPr lang="zh-CN" altLang="en-US" dirty="0"/>
              <a:t>的和</a:t>
            </a:r>
            <a:r>
              <a:rPr lang="en-US" altLang="zh-CN" dirty="0"/>
              <a:t>=1000000</a:t>
            </a:r>
            <a:endParaRPr lang="en-US" altLang="zh-CN" dirty="0"/>
          </a:p>
          <a:p>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zh-CN" dirty="0"/>
              <a:t>树链剖分</a:t>
            </a:r>
            <a:r>
              <a:rPr lang="zh-CN" altLang="en-US" dirty="0"/>
              <a:t>，这样链变成</a:t>
            </a:r>
            <a:r>
              <a:rPr lang="en-US" altLang="zh-CN" dirty="0"/>
              <a:t>O(</a:t>
            </a:r>
            <a:r>
              <a:rPr lang="en-US" altLang="zh-CN" dirty="0" err="1"/>
              <a:t>logn</a:t>
            </a:r>
            <a:r>
              <a:rPr lang="en-US" altLang="zh-CN" dirty="0"/>
              <a:t>)</a:t>
            </a:r>
            <a:r>
              <a:rPr lang="zh-CN" altLang="en-US" dirty="0"/>
              <a:t>个区间，子树变成</a:t>
            </a:r>
            <a:r>
              <a:rPr lang="en-US" altLang="zh-CN" dirty="0"/>
              <a:t>O(1)</a:t>
            </a:r>
            <a:r>
              <a:rPr lang="zh-CN" altLang="en-US" dirty="0"/>
              <a:t>个区间</a:t>
            </a:r>
            <a:endParaRPr lang="zh-CN" altLang="zh-CN" dirty="0"/>
          </a:p>
          <a:p>
            <a:r>
              <a:rPr lang="zh-CN" altLang="zh-CN" dirty="0"/>
              <a:t>想想怎么不用数据结构维护这个东西</a:t>
            </a:r>
            <a:endParaRPr lang="zh-CN" altLang="zh-CN" dirty="0"/>
          </a:p>
          <a:p>
            <a:r>
              <a:rPr lang="zh-CN" altLang="zh-CN" dirty="0"/>
              <a:t>可以先想想差分</a:t>
            </a:r>
            <a:endParaRPr lang="zh-CN" altLang="en-US" dirty="0"/>
          </a:p>
        </p:txBody>
      </p:sp>
      <p:pic>
        <p:nvPicPr>
          <p:cNvPr id="10" name="图片 9"/>
          <p:cNvPicPr/>
          <p:nvPr/>
        </p:nvPicPr>
        <p:blipFill>
          <a:blip r:embed="rId1">
            <a:extLst>
              <a:ext uri="{28A0092B-C50C-407E-A947-70E740481C1C}">
                <a14:useLocalDpi xmlns:a14="http://schemas.microsoft.com/office/drawing/2010/main" val="0"/>
              </a:ext>
            </a:extLst>
          </a:blip>
          <a:srcRect/>
          <a:stretch>
            <a:fillRect/>
          </a:stretch>
        </p:blipFill>
        <p:spPr bwMode="auto">
          <a:xfrm>
            <a:off x="1029855" y="3429000"/>
            <a:ext cx="5267325" cy="14668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zh-CN" dirty="0"/>
              <a:t>我们肯定不能每次操作都暴力扫这个差分数组，会</a:t>
            </a:r>
            <a:r>
              <a:rPr lang="en-US" altLang="zh-CN" dirty="0"/>
              <a:t>TLE</a:t>
            </a:r>
            <a:r>
              <a:rPr lang="zh-CN" altLang="zh-CN" dirty="0"/>
              <a:t>的</a:t>
            </a:r>
            <a:endParaRPr lang="zh-CN" altLang="zh-CN" dirty="0"/>
          </a:p>
          <a:p>
            <a:r>
              <a:rPr lang="zh-CN" altLang="zh-CN" dirty="0"/>
              <a:t>所以我们考虑离散化</a:t>
            </a:r>
            <a:endParaRPr lang="zh-CN" altLang="zh-CN" dirty="0"/>
          </a:p>
          <a:p>
            <a:r>
              <a:rPr lang="zh-CN" altLang="zh-CN" dirty="0"/>
              <a:t>可以发现本来所有数都是一样的</a:t>
            </a:r>
            <a:endParaRPr lang="zh-CN" altLang="zh-CN" dirty="0"/>
          </a:p>
          <a:p>
            <a:r>
              <a:rPr lang="zh-CN" altLang="zh-CN" dirty="0"/>
              <a:t>进行了一次区间加之后，被加的那个区间和没被加的数值不一样了</a:t>
            </a:r>
            <a:endParaRPr lang="zh-CN" altLang="zh-CN" dirty="0"/>
          </a:p>
          <a:p>
            <a:r>
              <a:rPr lang="zh-CN" altLang="zh-CN" dirty="0"/>
              <a:t>但是不会对其他的数造成影响</a:t>
            </a:r>
            <a:endParaRPr lang="zh-CN" altLang="zh-CN" dirty="0"/>
          </a:p>
          <a:p>
            <a:r>
              <a:rPr lang="zh-CN" altLang="zh-CN" dirty="0"/>
              <a:t>也就是说区间加只会影响两个端点上的数，而区间中，或者区间外的点中，原本与相邻的点值一样的点还是与其相邻的点值一样</a:t>
            </a:r>
            <a:endParaRPr lang="zh-CN" altLang="zh-CN" dirty="0"/>
          </a:p>
          <a:p>
            <a:endParaRPr lang="zh-CN" altLang="en-US"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zh-CN" dirty="0"/>
              <a:t>于是每次把所有差分后的前缀修改拿来排序离散化就可以了</a:t>
            </a:r>
            <a:endParaRPr lang="zh-CN" altLang="zh-CN" dirty="0"/>
          </a:p>
          <a:p>
            <a:r>
              <a:rPr lang="zh-CN" altLang="zh-CN" dirty="0"/>
              <a:t>我们可以离线，对每次操作的数一起排序</a:t>
            </a:r>
            <a:endParaRPr lang="zh-CN" altLang="zh-CN" dirty="0"/>
          </a:p>
          <a:p>
            <a:r>
              <a:rPr lang="zh-CN" altLang="zh-CN" dirty="0"/>
              <a:t>然后不用快速排序，而使用计数排序或者基数排序</a:t>
            </a:r>
            <a:endParaRPr lang="zh-CN" altLang="zh-CN" dirty="0"/>
          </a:p>
          <a:p>
            <a:r>
              <a:rPr lang="zh-CN" altLang="zh-CN" dirty="0"/>
              <a:t>这样时间复杂度变为</a:t>
            </a:r>
            <a:r>
              <a:rPr lang="en-US" altLang="zh-CN" dirty="0"/>
              <a:t>O( </a:t>
            </a:r>
            <a:r>
              <a:rPr lang="en-US" altLang="zh-CN" dirty="0" err="1"/>
              <a:t>alogn</a:t>
            </a:r>
            <a:r>
              <a:rPr lang="en-US" altLang="zh-CN" dirty="0"/>
              <a:t> + b )</a:t>
            </a:r>
            <a:endParaRPr lang="zh-CN" altLang="zh-CN" dirty="0"/>
          </a:p>
          <a:p>
            <a:r>
              <a:rPr lang="zh-CN" altLang="zh-CN" dirty="0"/>
              <a:t>可以通过</a:t>
            </a:r>
            <a:r>
              <a:rPr lang="en-US" altLang="zh-CN" dirty="0"/>
              <a:t>100</a:t>
            </a:r>
            <a:r>
              <a:rPr lang="zh-CN" altLang="zh-CN" dirty="0"/>
              <a:t>分的数据</a:t>
            </a:r>
            <a:endParaRPr lang="zh-CN" altLang="zh-CN" dirty="0"/>
          </a:p>
          <a:p>
            <a:r>
              <a:rPr lang="zh-CN" altLang="en-US" dirty="0"/>
              <a:t>这里实际上可以用虚树做到</a:t>
            </a:r>
            <a:r>
              <a:rPr lang="en-US" altLang="zh-CN" dirty="0"/>
              <a:t>O( a + b )</a:t>
            </a:r>
            <a:r>
              <a:rPr lang="zh-CN" altLang="en-US" dirty="0"/>
              <a:t>，不过要同时维护链和子树的虚树，然后对每个部分的每段合并起来，比较麻烦</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Wannafly</a:t>
            </a:r>
            <a:r>
              <a:rPr lang="en-US" altLang="zh-CN" dirty="0"/>
              <a:t> </a:t>
            </a:r>
            <a:r>
              <a:rPr lang="zh-CN" altLang="en-US" dirty="0"/>
              <a:t>挑战赛 </a:t>
            </a:r>
            <a:r>
              <a:rPr lang="en-US" altLang="zh-CN" dirty="0"/>
              <a:t>13F</a:t>
            </a:r>
            <a:endParaRPr lang="zh-CN" altLang="en-US" dirty="0"/>
          </a:p>
        </p:txBody>
      </p:sp>
      <p:sp>
        <p:nvSpPr>
          <p:cNvPr id="3" name="内容占位符 2"/>
          <p:cNvSpPr>
            <a:spLocks noGrp="1"/>
          </p:cNvSpPr>
          <p:nvPr>
            <p:ph idx="1"/>
          </p:nvPr>
        </p:nvSpPr>
        <p:spPr/>
        <p:txBody>
          <a:bodyPr/>
          <a:lstStyle/>
          <a:p>
            <a:r>
              <a:rPr lang="zh-CN" altLang="en-US" dirty="0"/>
              <a:t>维护⼀棵 </a:t>
            </a:r>
            <a:r>
              <a:rPr lang="en-US" altLang="zh-CN" dirty="0"/>
              <a:t>N </a:t>
            </a:r>
            <a:r>
              <a:rPr lang="zh-CN" altLang="en-US" dirty="0"/>
              <a:t>个结点的⽆根树。 支持两种操作： </a:t>
            </a:r>
            <a:endParaRPr lang="en-US" altLang="zh-CN" dirty="0"/>
          </a:p>
          <a:p>
            <a:r>
              <a:rPr lang="en-US" altLang="zh-CN" dirty="0"/>
              <a:t>1. </a:t>
            </a:r>
            <a:r>
              <a:rPr lang="zh-CN" altLang="en-US" dirty="0"/>
              <a:t>在链 </a:t>
            </a:r>
            <a:r>
              <a:rPr lang="en-US" altLang="zh-CN" dirty="0"/>
              <a:t>(</a:t>
            </a:r>
            <a:r>
              <a:rPr lang="en-US" altLang="zh-CN" dirty="0" err="1"/>
              <a:t>u,v</a:t>
            </a:r>
            <a:r>
              <a:rPr lang="en-US" altLang="zh-CN" dirty="0"/>
              <a:t>) </a:t>
            </a:r>
            <a:r>
              <a:rPr lang="zh-CN" altLang="en-US" dirty="0"/>
              <a:t>的每个点上放⼀个可爱值为 </a:t>
            </a:r>
            <a:r>
              <a:rPr lang="en-US" altLang="zh-CN" dirty="0"/>
              <a:t>k </a:t>
            </a:r>
            <a:r>
              <a:rPr lang="zh-CN" altLang="en-US" dirty="0"/>
              <a:t>的 </a:t>
            </a:r>
            <a:r>
              <a:rPr lang="en-US" altLang="zh-CN" dirty="0" err="1"/>
              <a:t>fafa</a:t>
            </a:r>
            <a:r>
              <a:rPr lang="zh-CN" altLang="en-US" dirty="0"/>
              <a:t>。 </a:t>
            </a:r>
            <a:endParaRPr lang="en-US" altLang="zh-CN" dirty="0"/>
          </a:p>
          <a:p>
            <a:r>
              <a:rPr lang="en-US" altLang="zh-CN" dirty="0"/>
              <a:t>2. </a:t>
            </a:r>
            <a:r>
              <a:rPr lang="zh-CN" altLang="en-US" dirty="0"/>
              <a:t>问所有可爱值在 </a:t>
            </a:r>
            <a:r>
              <a:rPr lang="en-US" altLang="zh-CN" dirty="0"/>
              <a:t>[</a:t>
            </a:r>
            <a:r>
              <a:rPr lang="en-US" altLang="zh-CN" dirty="0" err="1"/>
              <a:t>l,r</a:t>
            </a:r>
            <a:r>
              <a:rPr lang="en-US" altLang="zh-CN" dirty="0"/>
              <a:t>] </a:t>
            </a:r>
            <a:r>
              <a:rPr lang="zh-CN" altLang="en-US" dirty="0"/>
              <a:t>内的 </a:t>
            </a:r>
            <a:r>
              <a:rPr lang="en-US" altLang="zh-CN" dirty="0" err="1"/>
              <a:t>fafa</a:t>
            </a:r>
            <a:r>
              <a:rPr lang="en-US" altLang="zh-CN" dirty="0"/>
              <a:t> </a:t>
            </a:r>
            <a:r>
              <a:rPr lang="zh-CN" altLang="en-US" dirty="0"/>
              <a:t>到点 </a:t>
            </a:r>
            <a:r>
              <a:rPr lang="en-US" altLang="zh-CN" dirty="0"/>
              <a:t>p </a:t>
            </a:r>
            <a:r>
              <a:rPr lang="zh-CN" altLang="en-US" dirty="0"/>
              <a:t>的距离之和。</a:t>
            </a:r>
            <a:endParaRPr lang="en-US" altLang="zh-CN" dirty="0"/>
          </a:p>
          <a:p>
            <a:r>
              <a:rPr lang="zh-CN" altLang="en-US" dirty="0"/>
              <a:t>一个点上可以放多个 </a:t>
            </a:r>
            <a:r>
              <a:rPr lang="en-US" altLang="zh-CN" dirty="0" err="1"/>
              <a:t>fafa</a:t>
            </a:r>
            <a:r>
              <a:rPr lang="zh-CN" altLang="en-US" dirty="0"/>
              <a:t>。</a:t>
            </a:r>
            <a:endParaRPr lang="en-US" altLang="zh-CN" dirty="0"/>
          </a:p>
          <a:p>
            <a:r>
              <a:rPr lang="zh-CN" altLang="en-US" dirty="0"/>
              <a:t> </a:t>
            </a:r>
            <a:r>
              <a:rPr lang="en-US" altLang="zh-CN" dirty="0"/>
              <a:t>N,Q≤ 10^5 </a:t>
            </a:r>
            <a:r>
              <a:rPr lang="zh-CN" altLang="en-US" dirty="0"/>
              <a:t>。 </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链插入点？点插入链！</a:t>
            </a:r>
            <a:endParaRPr lang="en-US" altLang="zh-CN" dirty="0"/>
          </a:p>
          <a:p>
            <a:r>
              <a:rPr lang="zh-CN" altLang="en-US" dirty="0"/>
              <a:t>维护⼀个点集，支持加链，询问⼀个点到点集内所有点的距离和</a:t>
            </a:r>
            <a:endParaRPr lang="en-US" altLang="zh-CN" dirty="0"/>
          </a:p>
          <a:p>
            <a:r>
              <a:rPr lang="zh-CN" altLang="en-US" dirty="0"/>
              <a:t>距离和可以用之前讲的方法转化为</a:t>
            </a:r>
            <a:r>
              <a:rPr lang="en-US" altLang="zh-CN" dirty="0" err="1"/>
              <a:t>lca</a:t>
            </a:r>
            <a:r>
              <a:rPr lang="zh-CN" altLang="en-US" dirty="0"/>
              <a:t>深度和</a:t>
            </a:r>
            <a:endParaRPr lang="en-US" altLang="zh-CN" dirty="0"/>
          </a:p>
          <a:p>
            <a:r>
              <a:rPr lang="zh-CN" altLang="en-US" dirty="0"/>
              <a:t>所以就是链加等差数列，链和</a:t>
            </a:r>
            <a:endParaRPr lang="en-US" altLang="zh-CN" dirty="0"/>
          </a:p>
          <a:p>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每次查询是查询可爱值在 </a:t>
            </a:r>
            <a:r>
              <a:rPr lang="en-US" altLang="zh-CN" dirty="0"/>
              <a:t>[</a:t>
            </a:r>
            <a:r>
              <a:rPr lang="en-US" altLang="zh-CN" dirty="0" err="1"/>
              <a:t>l,r</a:t>
            </a:r>
            <a:r>
              <a:rPr lang="en-US" altLang="zh-CN" dirty="0"/>
              <a:t>] </a:t>
            </a:r>
            <a:r>
              <a:rPr lang="zh-CN" altLang="en-US" dirty="0"/>
              <a:t>内的 </a:t>
            </a:r>
            <a:r>
              <a:rPr lang="en-US" altLang="zh-CN" dirty="0" err="1"/>
              <a:t>fafa</a:t>
            </a:r>
            <a:r>
              <a:rPr lang="en-US" altLang="zh-CN" dirty="0"/>
              <a:t> </a:t>
            </a:r>
            <a:r>
              <a:rPr lang="zh-CN" altLang="en-US" dirty="0"/>
              <a:t>到点 </a:t>
            </a:r>
            <a:r>
              <a:rPr lang="en-US" altLang="zh-CN" dirty="0"/>
              <a:t>p </a:t>
            </a:r>
            <a:r>
              <a:rPr lang="zh-CN" altLang="en-US" dirty="0"/>
              <a:t>的距离之和，也就是点到区间的点集的距离和</a:t>
            </a:r>
            <a:endParaRPr lang="en-US" altLang="zh-CN" dirty="0"/>
          </a:p>
          <a:p>
            <a:r>
              <a:rPr lang="zh-CN" altLang="en-US" dirty="0"/>
              <a:t>所以这里加上一层线段树的分治，用线段树套树链剖分</a:t>
            </a:r>
            <a:r>
              <a:rPr lang="en-US" altLang="zh-CN" dirty="0"/>
              <a:t>+</a:t>
            </a:r>
            <a:r>
              <a:rPr lang="zh-CN" altLang="en-US" dirty="0"/>
              <a:t>线段树，或者树链剖分</a:t>
            </a:r>
            <a:r>
              <a:rPr lang="en-US" altLang="zh-CN" dirty="0"/>
              <a:t>+</a:t>
            </a:r>
            <a:r>
              <a:rPr lang="zh-CN" altLang="en-US" dirty="0"/>
              <a:t>树套树实现，单次</a:t>
            </a:r>
            <a:r>
              <a:rPr lang="en-US" altLang="zh-CN" dirty="0"/>
              <a:t>O( log^3n )</a:t>
            </a:r>
            <a:endParaRPr lang="en-US" altLang="zh-CN" dirty="0"/>
          </a:p>
          <a:p>
            <a:r>
              <a:rPr lang="zh-CN" altLang="en-US" dirty="0"/>
              <a:t>可以用高级动态树做到</a:t>
            </a:r>
            <a:r>
              <a:rPr lang="en-US" altLang="zh-CN" dirty="0"/>
              <a:t>O( log^2n )</a:t>
            </a:r>
            <a:endParaRPr lang="zh-CN" altLang="en-US"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Codeforces</a:t>
            </a:r>
            <a:r>
              <a:rPr lang="en-US" altLang="zh-CN" dirty="0"/>
              <a:t> 757G</a:t>
            </a:r>
            <a:r>
              <a:rPr lang="zh-CN" altLang="en-US" dirty="0"/>
              <a:t>（弱化版）</a:t>
            </a:r>
            <a:endParaRPr lang="zh-CN" altLang="en-US" dirty="0"/>
          </a:p>
        </p:txBody>
      </p:sp>
      <p:sp>
        <p:nvSpPr>
          <p:cNvPr id="3" name="内容占位符 2"/>
          <p:cNvSpPr>
            <a:spLocks noGrp="1"/>
          </p:cNvSpPr>
          <p:nvPr>
            <p:ph idx="1"/>
          </p:nvPr>
        </p:nvSpPr>
        <p:spPr/>
        <p:txBody>
          <a:bodyPr/>
          <a:lstStyle/>
          <a:p>
            <a:r>
              <a:rPr lang="zh-CN" altLang="en-US" dirty="0"/>
              <a:t>给出一棵</a:t>
            </a:r>
            <a:r>
              <a:rPr lang="en-US" altLang="zh-CN" dirty="0"/>
              <a:t>n</a:t>
            </a:r>
            <a:r>
              <a:rPr lang="zh-CN" altLang="en-US" dirty="0"/>
              <a:t>个点的树及一个</a:t>
            </a:r>
            <a:r>
              <a:rPr lang="en-US" altLang="zh-CN" dirty="0"/>
              <a:t>1~n</a:t>
            </a:r>
            <a:r>
              <a:rPr lang="zh-CN" altLang="en-US" dirty="0"/>
              <a:t>的排列</a:t>
            </a:r>
            <a:r>
              <a:rPr lang="en-US" altLang="zh-CN" dirty="0"/>
              <a:t>pi</a:t>
            </a:r>
            <a:r>
              <a:rPr lang="zh-CN" altLang="en-US" dirty="0"/>
              <a:t>，边有边权，有</a:t>
            </a:r>
            <a:r>
              <a:rPr lang="en-US" altLang="zh-CN" dirty="0"/>
              <a:t>q</a:t>
            </a:r>
            <a:r>
              <a:rPr lang="zh-CN" altLang="en-US" dirty="0"/>
              <a:t>次操作：</a:t>
            </a:r>
            <a:endParaRPr lang="zh-CN" altLang="en-US" dirty="0"/>
          </a:p>
          <a:p>
            <a:r>
              <a:rPr lang="en-US" altLang="zh-CN" dirty="0"/>
              <a:t>1 l r x </a:t>
            </a:r>
            <a:r>
              <a:rPr lang="zh-CN" altLang="en-US" dirty="0"/>
              <a:t>求 ∑</a:t>
            </a:r>
            <a:r>
              <a:rPr lang="en-US" altLang="zh-CN" dirty="0"/>
              <a:t>dis(p[</a:t>
            </a:r>
            <a:r>
              <a:rPr lang="en-US" altLang="zh-CN" dirty="0" err="1"/>
              <a:t>i</a:t>
            </a:r>
            <a:r>
              <a:rPr lang="en-US" altLang="zh-CN" dirty="0"/>
              <a:t>],x) , l &lt;= </a:t>
            </a:r>
            <a:r>
              <a:rPr lang="en-US" altLang="zh-CN" dirty="0" err="1"/>
              <a:t>i</a:t>
            </a:r>
            <a:r>
              <a:rPr lang="en-US" altLang="zh-CN" dirty="0"/>
              <a:t> &lt;= r</a:t>
            </a:r>
            <a:endParaRPr lang="en-US" altLang="zh-CN" dirty="0"/>
          </a:p>
          <a:p>
            <a:r>
              <a:rPr lang="en-US" altLang="zh-CN" dirty="0"/>
              <a:t>2 x swap(p[x],p[x+1])</a:t>
            </a:r>
            <a:endParaRPr lang="en-US" altLang="zh-CN" dirty="0"/>
          </a:p>
          <a:p>
            <a:r>
              <a:rPr lang="en-US" altLang="zh-CN" dirty="0" err="1"/>
              <a:t>n,q</a:t>
            </a:r>
            <a:r>
              <a:rPr lang="en-US" altLang="zh-CN" dirty="0"/>
              <a:t>&lt;=2</a:t>
            </a:r>
            <a:r>
              <a:rPr lang="zh-CN" altLang="en-US" dirty="0"/>
              <a:t>*</a:t>
            </a:r>
            <a:r>
              <a:rPr lang="en-US" altLang="zh-CN" dirty="0"/>
              <a:t>10^5</a:t>
            </a:r>
            <a:r>
              <a:rPr lang="zh-CN" altLang="en-US" dirty="0"/>
              <a:t>，强制在线</a:t>
            </a:r>
            <a:endParaRPr lang="en-US" altLang="zh-CN" dirty="0"/>
          </a:p>
          <a:p>
            <a:r>
              <a:rPr lang="zh-CN" altLang="en-US" dirty="0"/>
              <a:t>时限给大点给个</a:t>
            </a:r>
            <a:r>
              <a:rPr lang="en-US" altLang="zh-CN" dirty="0"/>
              <a:t>8s</a:t>
            </a:r>
            <a:r>
              <a:rPr lang="zh-CN" altLang="en-US" dirty="0"/>
              <a:t>，</a:t>
            </a:r>
            <a:r>
              <a:rPr lang="en-US" altLang="zh-CN" dirty="0"/>
              <a:t>2048MB</a:t>
            </a:r>
            <a:endParaRPr lang="zh-CN" altLang="en-US"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点到集合的</a:t>
            </a:r>
            <a:r>
              <a:rPr lang="en-US" altLang="zh-CN" dirty="0" err="1"/>
              <a:t>dist</a:t>
            </a:r>
            <a:r>
              <a:rPr lang="zh-CN" altLang="en-US" dirty="0"/>
              <a:t>和之前讲过，可以用点到根加点到根和的方法处理，这个有</a:t>
            </a:r>
            <a:r>
              <a:rPr lang="en-US" altLang="zh-CN" dirty="0"/>
              <a:t>1log</a:t>
            </a:r>
            <a:r>
              <a:rPr lang="zh-CN" altLang="en-US" dirty="0"/>
              <a:t>做法，不过用</a:t>
            </a:r>
            <a:r>
              <a:rPr lang="en-US" altLang="zh-CN" dirty="0"/>
              <a:t>2log</a:t>
            </a:r>
            <a:r>
              <a:rPr lang="zh-CN" altLang="en-US" dirty="0"/>
              <a:t>的树链剖分</a:t>
            </a:r>
            <a:r>
              <a:rPr lang="en-US" altLang="zh-CN" dirty="0"/>
              <a:t>+</a:t>
            </a:r>
            <a:r>
              <a:rPr lang="zh-CN" altLang="en-US" dirty="0"/>
              <a:t>线段树也可以</a:t>
            </a:r>
            <a:endParaRPr lang="en-US" altLang="zh-CN" dirty="0"/>
          </a:p>
          <a:p>
            <a:r>
              <a:rPr lang="zh-CN" altLang="en-US" dirty="0"/>
              <a:t>不带修改的话就可持久化一下线段树，每次询问差分</a:t>
            </a:r>
            <a:r>
              <a:rPr lang="en-US" altLang="zh-CN" dirty="0"/>
              <a:t>[</a:t>
            </a:r>
            <a:r>
              <a:rPr lang="en-US" altLang="zh-CN" dirty="0" err="1"/>
              <a:t>l,r</a:t>
            </a:r>
            <a:r>
              <a:rPr lang="en-US" altLang="zh-CN" dirty="0"/>
              <a:t>]=[1,r]-[1,l-1]</a:t>
            </a:r>
            <a:r>
              <a:rPr lang="zh-CN" altLang="en-US" dirty="0"/>
              <a:t>，然后在两个可持久化线段树的位置上查询</a:t>
            </a:r>
            <a:endParaRPr lang="en-US" altLang="zh-CN" dirty="0"/>
          </a:p>
          <a:p>
            <a:r>
              <a:rPr lang="zh-CN" altLang="en-US" dirty="0"/>
              <a:t>这个</a:t>
            </a:r>
            <a:r>
              <a:rPr lang="en-US" altLang="zh-CN" dirty="0"/>
              <a:t>swap</a:t>
            </a:r>
            <a:r>
              <a:rPr lang="zh-CN" altLang="en-US" dirty="0"/>
              <a:t>相邻的操作如何处理？</a:t>
            </a:r>
            <a:endParaRPr lang="en-US" altLang="zh-CN" dirty="0"/>
          </a:p>
          <a:p>
            <a:r>
              <a:rPr lang="zh-CN" altLang="en-US" dirty="0"/>
              <a:t>直接换成修改？</a:t>
            </a:r>
            <a:endParaRPr lang="en-US" altLang="zh-CN" dirty="0"/>
          </a:p>
          <a:p>
            <a:r>
              <a:rPr lang="zh-CN" altLang="en-US" dirty="0"/>
              <a:t>但是这样会多一个</a:t>
            </a:r>
            <a:r>
              <a:rPr lang="en-US" altLang="zh-CN" dirty="0"/>
              <a:t>log</a:t>
            </a:r>
            <a:endParaRPr lang="zh-CN" alt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1"/>
          <p:cNvSpPr>
            <a:spLocks noGrp="1"/>
          </p:cNvSpPr>
          <p:nvPr>
            <p:ph type="title"/>
          </p:nvPr>
        </p:nvSpPr>
        <p:spPr/>
        <p:txBody>
          <a:bodyPr vert="horz" wrap="square" lIns="91440" tIns="45720" rIns="91440" bIns="45720" anchor="ctr" anchorCtr="0"/>
          <a:p>
            <a:r>
              <a:rPr lang="zh-CN" altLang="en-US" dirty="0">
                <a:sym typeface="+mn-ea"/>
              </a:rPr>
              <a:t>经典</a:t>
            </a:r>
            <a:r>
              <a:rPr lang="zh-CN" altLang="en-US" dirty="0">
                <a:sym typeface="+mn-ea"/>
              </a:rPr>
              <a:t>问题</a:t>
            </a:r>
            <a:endParaRPr lang="zh-CN" altLang="en-US" dirty="0">
              <a:sym typeface="+mn-ea"/>
            </a:endParaRPr>
          </a:p>
        </p:txBody>
      </p:sp>
      <p:sp>
        <p:nvSpPr>
          <p:cNvPr id="99331" name="内容占位符 2"/>
          <p:cNvSpPr>
            <a:spLocks noGrp="1"/>
          </p:cNvSpPr>
          <p:nvPr>
            <p:ph idx="1"/>
          </p:nvPr>
        </p:nvSpPr>
        <p:spPr/>
        <p:txBody>
          <a:bodyPr vert="horz" wrap="square" lIns="91440" tIns="45720" rIns="91440" bIns="45720" anchor="t" anchorCtr="0"/>
          <a:p>
            <a:r>
              <a:rPr lang="zh-CN" altLang="en-US" dirty="0"/>
              <a:t>给定一棵</a:t>
            </a:r>
            <a:r>
              <a:rPr lang="en-US" altLang="zh-CN" dirty="0"/>
              <a:t>n</a:t>
            </a:r>
            <a:r>
              <a:rPr lang="zh-CN" altLang="en-US" dirty="0"/>
              <a:t>个点</a:t>
            </a:r>
            <a:r>
              <a:rPr lang="zh-CN" altLang="en-US" dirty="0"/>
              <a:t>的树，支持</a:t>
            </a:r>
            <a:r>
              <a:rPr lang="en-US" altLang="zh-CN" dirty="0"/>
              <a:t>m</a:t>
            </a:r>
            <a:r>
              <a:rPr lang="zh-CN" altLang="en-US" dirty="0"/>
              <a:t>个操作：</a:t>
            </a:r>
            <a:endParaRPr lang="en-US" altLang="zh-CN" dirty="0"/>
          </a:p>
          <a:p>
            <a:r>
              <a:rPr lang="en-US" altLang="zh-CN" dirty="0"/>
              <a:t>1.</a:t>
            </a:r>
            <a:r>
              <a:rPr lang="zh-CN" altLang="en-US" dirty="0"/>
              <a:t>将一个点</a:t>
            </a:r>
            <a:r>
              <a:rPr lang="zh-CN" altLang="en-US" dirty="0"/>
              <a:t>的子树</a:t>
            </a:r>
            <a:r>
              <a:rPr lang="zh-CN" altLang="en-US" dirty="0"/>
              <a:t>加</a:t>
            </a:r>
            <a:endParaRPr lang="zh-CN" altLang="en-US" dirty="0"/>
          </a:p>
          <a:p>
            <a:r>
              <a:rPr lang="en-US" altLang="zh-CN" dirty="0"/>
              <a:t>2.</a:t>
            </a:r>
            <a:r>
              <a:rPr lang="zh-CN" altLang="en-US" dirty="0">
                <a:sym typeface="+mn-ea"/>
              </a:rPr>
              <a:t>将一个点的</a:t>
            </a:r>
            <a:r>
              <a:rPr lang="zh-CN" altLang="en-US" dirty="0"/>
              <a:t>子树修改为一个</a:t>
            </a:r>
            <a:r>
              <a:rPr lang="zh-CN" altLang="en-US" dirty="0"/>
              <a:t>数</a:t>
            </a:r>
            <a:endParaRPr lang="zh-CN" altLang="en-US" dirty="0"/>
          </a:p>
          <a:p>
            <a:r>
              <a:rPr lang="en-US" altLang="zh-CN" dirty="0"/>
              <a:t>2.</a:t>
            </a:r>
            <a:r>
              <a:rPr lang="zh-CN" altLang="en-US" dirty="0">
                <a:sym typeface="+mn-ea"/>
              </a:rPr>
              <a:t>求一个点的</a:t>
            </a:r>
            <a:r>
              <a:rPr lang="zh-CN" altLang="en-US" dirty="0"/>
              <a:t>子树和</a:t>
            </a:r>
            <a:endParaRPr lang="en-US" altLang="zh-CN"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注意到我们只</a:t>
            </a:r>
            <a:r>
              <a:rPr lang="en-US" altLang="zh-CN" dirty="0"/>
              <a:t>swap</a:t>
            </a:r>
            <a:r>
              <a:rPr lang="zh-CN" altLang="en-US" dirty="0"/>
              <a:t>相邻的两个位置</a:t>
            </a:r>
            <a:endParaRPr lang="en-US" altLang="zh-CN" dirty="0"/>
          </a:p>
          <a:p>
            <a:r>
              <a:rPr lang="zh-CN" altLang="en-US" dirty="0"/>
              <a:t>比如</a:t>
            </a:r>
            <a:r>
              <a:rPr lang="en-US" altLang="zh-CN" dirty="0"/>
              <a:t>swap</a:t>
            </a:r>
            <a:r>
              <a:rPr lang="zh-CN" altLang="en-US" dirty="0"/>
              <a:t>了</a:t>
            </a:r>
            <a:r>
              <a:rPr lang="en-US" altLang="zh-CN" dirty="0"/>
              <a:t>x</a:t>
            </a:r>
            <a:r>
              <a:rPr lang="zh-CN" altLang="en-US" dirty="0"/>
              <a:t>和</a:t>
            </a:r>
            <a:r>
              <a:rPr lang="en-US" altLang="zh-CN" dirty="0"/>
              <a:t>x+1</a:t>
            </a:r>
            <a:r>
              <a:rPr lang="zh-CN" altLang="en-US" dirty="0"/>
              <a:t>的位置，那对</a:t>
            </a:r>
            <a:r>
              <a:rPr lang="en-US" altLang="zh-CN" dirty="0"/>
              <a:t>1,2,…x-1</a:t>
            </a:r>
            <a:r>
              <a:rPr lang="zh-CN" altLang="en-US" dirty="0"/>
              <a:t>的可持久化数据结构没有影响，由于有交换律，所以对</a:t>
            </a:r>
            <a:r>
              <a:rPr lang="en-US" altLang="zh-CN" dirty="0"/>
              <a:t>x+2,x+3,…n</a:t>
            </a:r>
            <a:r>
              <a:rPr lang="zh-CN" altLang="en-US" dirty="0"/>
              <a:t>的可持久化数据结构也没有影响</a:t>
            </a:r>
            <a:endParaRPr lang="en-US" altLang="zh-CN" dirty="0"/>
          </a:p>
          <a:p>
            <a:r>
              <a:rPr lang="zh-CN" altLang="en-US" dirty="0"/>
              <a:t>可以把</a:t>
            </a:r>
            <a:r>
              <a:rPr lang="en-US" altLang="zh-CN" dirty="0"/>
              <a:t>x-1</a:t>
            </a:r>
            <a:r>
              <a:rPr lang="zh-CN" altLang="en-US" dirty="0"/>
              <a:t>的可持久化数据结构插入</a:t>
            </a:r>
            <a:r>
              <a:rPr lang="en-US" altLang="zh-CN" dirty="0"/>
              <a:t>p[x+1]</a:t>
            </a:r>
            <a:r>
              <a:rPr lang="zh-CN" altLang="en-US" dirty="0"/>
              <a:t>，作为</a:t>
            </a:r>
            <a:r>
              <a:rPr lang="en-US" altLang="zh-CN" dirty="0"/>
              <a:t>x</a:t>
            </a:r>
            <a:r>
              <a:rPr lang="zh-CN" altLang="en-US" dirty="0"/>
              <a:t>的可持久化数据结构</a:t>
            </a:r>
            <a:endParaRPr lang="en-US" altLang="zh-CN" dirty="0"/>
          </a:p>
          <a:p>
            <a:endParaRPr lang="en-US" altLang="zh-CN" dirty="0"/>
          </a:p>
          <a:p>
            <a:r>
              <a:rPr lang="zh-CN" altLang="en-US" dirty="0"/>
              <a:t>树链剖分</a:t>
            </a:r>
            <a:r>
              <a:rPr lang="en-US" altLang="zh-CN" dirty="0"/>
              <a:t>O( (</a:t>
            </a:r>
            <a:r>
              <a:rPr lang="en-US" altLang="zh-CN" dirty="0" err="1"/>
              <a:t>n+m</a:t>
            </a:r>
            <a:r>
              <a:rPr lang="en-US" altLang="zh-CN" dirty="0"/>
              <a:t>)log^2n )</a:t>
            </a:r>
            <a:r>
              <a:rPr lang="zh-CN" altLang="en-US" dirty="0"/>
              <a:t>，可以做到</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CF696E ...Wait for it...</a:t>
            </a:r>
            <a:endParaRPr lang="zh-CN" altLang="en-US" dirty="0"/>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9335770" cy="2372995"/>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Solution1</a:t>
            </a:r>
            <a:endParaRPr lang="en-US" altLang="zh-CN"/>
          </a:p>
        </p:txBody>
      </p:sp>
      <p:sp>
        <p:nvSpPr>
          <p:cNvPr id="3" name="内容占位符 2"/>
          <p:cNvSpPr>
            <a:spLocks noGrp="1"/>
          </p:cNvSpPr>
          <p:nvPr>
            <p:ph idx="1"/>
          </p:nvPr>
        </p:nvSpPr>
        <p:spPr/>
        <p:txBody>
          <a:bodyPr/>
          <a:p>
            <a:r>
              <a:rPr lang="zh-CN" altLang="en-US"/>
              <a:t>有子树修改和路径查询，于是</a:t>
            </a:r>
            <a:r>
              <a:rPr lang="zh-CN" altLang="en-US"/>
              <a:t>考虑使用树链剖分</a:t>
            </a:r>
            <a:r>
              <a:rPr lang="en-US" altLang="zh-CN"/>
              <a:t>+</a:t>
            </a:r>
            <a:r>
              <a:rPr lang="zh-CN" altLang="en-US"/>
              <a:t>线段树维护</a:t>
            </a:r>
            <a:endParaRPr lang="zh-CN" altLang="en-US"/>
          </a:p>
          <a:p>
            <a:r>
              <a:rPr lang="zh-CN" altLang="en-US"/>
              <a:t>我们发现找出</a:t>
            </a:r>
            <a:r>
              <a:rPr lang="en-US" altLang="zh-CN"/>
              <a:t> lim </a:t>
            </a:r>
            <a:r>
              <a:rPr lang="zh-CN" altLang="en-US"/>
              <a:t>个最小的，其实可以一个一个找，因为找到的礼物被删除了就不存在了，这里复杂度有均摊</a:t>
            </a:r>
            <a:r>
              <a:rPr lang="zh-CN" altLang="en-US"/>
              <a:t>保证</a:t>
            </a:r>
            <a:endParaRPr lang="zh-CN" altLang="en-US"/>
          </a:p>
          <a:p>
            <a:r>
              <a:rPr lang="zh-CN" altLang="en-US"/>
              <a:t>于是维护路径最小值</a:t>
            </a:r>
            <a:r>
              <a:rPr lang="zh-CN" altLang="en-US"/>
              <a:t>就行</a:t>
            </a:r>
            <a:endParaRPr lang="zh-CN" altLang="en-US"/>
          </a:p>
          <a:p>
            <a:r>
              <a:rPr lang="zh-CN" altLang="en-US" dirty="0">
                <a:sym typeface="+mn-ea"/>
              </a:rPr>
              <a:t>线段树叶子</a:t>
            </a:r>
            <a:r>
              <a:rPr lang="zh-CN" altLang="en-US" dirty="0">
                <a:sym typeface="+mn-ea"/>
              </a:rPr>
              <a:t>节点上要维护一个堆，因为可能有多个物品</a:t>
            </a:r>
            <a:endParaRPr lang="zh-CN" altLang="en-US" dirty="0">
              <a:sym typeface="+mn-ea"/>
            </a:endParaRPr>
          </a:p>
          <a:p>
            <a:endParaRPr lang="zh-CN" altLang="en-US"/>
          </a:p>
          <a:p>
            <a:r>
              <a:rPr lang="zh-CN" altLang="en-US" dirty="0">
                <a:sym typeface="+mn-ea"/>
              </a:rPr>
              <a:t>总时间复杂度均摊</a:t>
            </a:r>
            <a:r>
              <a:rPr lang="en-US" altLang="zh-CN" dirty="0">
                <a:sym typeface="+mn-ea"/>
              </a:rPr>
              <a:t>O((</a:t>
            </a:r>
            <a:r>
              <a:rPr lang="en-US" altLang="zh-CN" dirty="0" err="1">
                <a:sym typeface="+mn-ea"/>
              </a:rPr>
              <a:t>n+m</a:t>
            </a:r>
            <a:r>
              <a:rPr lang="en-US" altLang="zh-CN" dirty="0">
                <a:sym typeface="+mn-ea"/>
              </a:rPr>
              <a:t>)</a:t>
            </a:r>
            <a:r>
              <a:rPr lang="en-US" altLang="zh-CN" dirty="0" err="1">
                <a:sym typeface="+mn-ea"/>
              </a:rPr>
              <a:t>logn</a:t>
            </a:r>
            <a:r>
              <a:rPr lang="en-US" altLang="zh-CN" dirty="0">
                <a:sym typeface="+mn-ea"/>
              </a:rPr>
              <a:t>)</a:t>
            </a:r>
            <a:endParaRPr lang="en-US" altLang="zh-CN" dirty="0"/>
          </a:p>
          <a:p>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直接静态</a:t>
            </a:r>
            <a:r>
              <a:rPr lang="en-US" altLang="zh-CN" dirty="0"/>
              <a:t>Top tree</a:t>
            </a:r>
            <a:endParaRPr lang="en-US" altLang="zh-CN" dirty="0"/>
          </a:p>
          <a:p>
            <a:r>
              <a:rPr lang="en-US" altLang="zh-CN" dirty="0"/>
              <a:t>Top tree</a:t>
            </a:r>
            <a:r>
              <a:rPr lang="zh-CN" altLang="en-US" dirty="0"/>
              <a:t>维护每个簇中连接两个</a:t>
            </a:r>
            <a:r>
              <a:rPr lang="en-US" altLang="zh-CN" dirty="0"/>
              <a:t>end point</a:t>
            </a:r>
            <a:r>
              <a:rPr lang="zh-CN" altLang="en-US" dirty="0"/>
              <a:t>的路径的</a:t>
            </a:r>
            <a:r>
              <a:rPr lang="en-US" altLang="zh-CN" dirty="0"/>
              <a:t>max</a:t>
            </a:r>
            <a:endParaRPr lang="en-US" altLang="zh-CN" dirty="0"/>
          </a:p>
          <a:p>
            <a:r>
              <a:rPr lang="zh-CN" altLang="en-US" dirty="0"/>
              <a:t>每次</a:t>
            </a:r>
            <a:r>
              <a:rPr lang="en-US" altLang="zh-CN" dirty="0"/>
              <a:t>1</a:t>
            </a:r>
            <a:r>
              <a:rPr lang="zh-CN" altLang="en-US" dirty="0"/>
              <a:t>操作的时候就是从</a:t>
            </a:r>
            <a:r>
              <a:rPr lang="en-US" altLang="zh-CN" dirty="0"/>
              <a:t>O(</a:t>
            </a:r>
            <a:r>
              <a:rPr lang="en-US" altLang="zh-CN" dirty="0" err="1"/>
              <a:t>logn</a:t>
            </a:r>
            <a:r>
              <a:rPr lang="en-US" altLang="zh-CN" dirty="0"/>
              <a:t>)</a:t>
            </a:r>
            <a:r>
              <a:rPr lang="zh-CN" altLang="en-US" dirty="0"/>
              <a:t>个</a:t>
            </a:r>
            <a:r>
              <a:rPr lang="en-US" altLang="zh-CN" dirty="0"/>
              <a:t>Top tree</a:t>
            </a:r>
            <a:r>
              <a:rPr lang="zh-CN" altLang="en-US" dirty="0"/>
              <a:t>节点的路径中取一个</a:t>
            </a:r>
            <a:r>
              <a:rPr lang="en-US" altLang="zh-CN" dirty="0"/>
              <a:t>max</a:t>
            </a:r>
            <a:r>
              <a:rPr lang="zh-CN" altLang="en-US" dirty="0"/>
              <a:t>最大的，递归下去删掉，重复多次</a:t>
            </a:r>
            <a:endParaRPr lang="en-US" altLang="zh-CN" dirty="0"/>
          </a:p>
          <a:p>
            <a:r>
              <a:rPr lang="zh-CN" altLang="en-US" dirty="0"/>
              <a:t>叶子上要维护一个堆，因为可能有多个物品</a:t>
            </a:r>
            <a:endParaRPr lang="en-US" altLang="zh-CN" dirty="0"/>
          </a:p>
          <a:p>
            <a:endParaRPr lang="en-US" altLang="zh-CN" dirty="0"/>
          </a:p>
          <a:p>
            <a:r>
              <a:rPr lang="zh-CN" altLang="en-US" dirty="0"/>
              <a:t>总时间复杂度均摊</a:t>
            </a:r>
            <a:r>
              <a:rPr lang="en-US" altLang="zh-CN" dirty="0"/>
              <a:t>O((</a:t>
            </a:r>
            <a:r>
              <a:rPr lang="en-US" altLang="zh-CN" dirty="0" err="1"/>
              <a:t>n+m</a:t>
            </a:r>
            <a:r>
              <a:rPr lang="en-US" altLang="zh-CN" dirty="0"/>
              <a:t>)</a:t>
            </a:r>
            <a:r>
              <a:rPr lang="en-US" altLang="zh-CN" dirty="0" err="1"/>
              <a:t>logn</a:t>
            </a:r>
            <a:r>
              <a:rPr lang="en-US" altLang="zh-CN" dirty="0"/>
              <a:t>)</a:t>
            </a:r>
            <a:endParaRPr lang="en-US" altLang="zh-CN" dirty="0"/>
          </a:p>
          <a:p>
            <a:endParaRPr lang="en-US" altLang="zh-CN"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Luogu5314 [Ynoi2011]ODT</a:t>
            </a:r>
            <a:r>
              <a:rPr lang="zh-CN" altLang="en-US" dirty="0"/>
              <a:t>（弱化版）</a:t>
            </a:r>
            <a:endParaRPr lang="en-US" altLang="zh-CN" dirty="0"/>
          </a:p>
        </p:txBody>
      </p:sp>
      <p:sp>
        <p:nvSpPr>
          <p:cNvPr id="3" name="内容占位符 2"/>
          <p:cNvSpPr>
            <a:spLocks noGrp="1"/>
          </p:cNvSpPr>
          <p:nvPr>
            <p:ph idx="1"/>
          </p:nvPr>
        </p:nvSpPr>
        <p:spPr/>
        <p:txBody>
          <a:bodyPr/>
          <a:lstStyle/>
          <a:p>
            <a:r>
              <a:rPr lang="zh-CN" altLang="en-US" dirty="0"/>
              <a:t>给一棵树，边权为</a:t>
            </a:r>
            <a:r>
              <a:rPr lang="en-US" altLang="zh-CN" dirty="0"/>
              <a:t>1</a:t>
            </a:r>
            <a:r>
              <a:rPr lang="zh-CN" altLang="en-US" dirty="0"/>
              <a:t>，支持：</a:t>
            </a:r>
            <a:endParaRPr lang="en-US" altLang="zh-CN" dirty="0"/>
          </a:p>
          <a:p>
            <a:r>
              <a:rPr lang="en-US" altLang="zh-CN" dirty="0"/>
              <a:t>1.</a:t>
            </a:r>
            <a:r>
              <a:rPr lang="zh-CN" altLang="en-US" dirty="0"/>
              <a:t>把一条</a:t>
            </a:r>
            <a:r>
              <a:rPr lang="zh-CN" altLang="en-US" dirty="0"/>
              <a:t>路径上所有点加上</a:t>
            </a:r>
            <a:r>
              <a:rPr lang="en-US" altLang="zh-CN" dirty="0"/>
              <a:t>k</a:t>
            </a:r>
            <a:endParaRPr lang="en-US" altLang="zh-CN" dirty="0"/>
          </a:p>
          <a:p>
            <a:r>
              <a:rPr lang="en-US" altLang="zh-CN" dirty="0"/>
              <a:t>2.</a:t>
            </a:r>
            <a:r>
              <a:rPr lang="zh-CN" altLang="en-US" dirty="0"/>
              <a:t>查询距离一个点</a:t>
            </a:r>
            <a:r>
              <a:rPr lang="en-US" altLang="zh-CN" dirty="0"/>
              <a:t>&lt;=1</a:t>
            </a:r>
            <a:r>
              <a:rPr lang="zh-CN" altLang="en-US" dirty="0"/>
              <a:t>的所有点的点权</a:t>
            </a:r>
            <a:r>
              <a:rPr lang="en-US" altLang="zh-CN" dirty="0"/>
              <a:t>kth</a:t>
            </a:r>
            <a:endParaRPr lang="en-US" altLang="zh-CN" dirty="0"/>
          </a:p>
          <a:p>
            <a:r>
              <a:rPr lang="en-US" altLang="zh-CN" dirty="0"/>
              <a:t>n&lt;=2e5</a:t>
            </a:r>
            <a:r>
              <a:rPr lang="zh-CN" altLang="en-US" dirty="0"/>
              <a:t>，</a:t>
            </a:r>
            <a:r>
              <a:rPr lang="en-US" altLang="zh-CN" dirty="0"/>
              <a:t>3s</a:t>
            </a:r>
            <a:endParaRPr lang="en-US" altLang="zh-CN" dirty="0"/>
          </a:p>
          <a:p>
            <a:r>
              <a:rPr lang="zh-CN" altLang="en-US" dirty="0"/>
              <a:t>部分分：</a:t>
            </a:r>
            <a:r>
              <a:rPr lang="en-US" altLang="zh-CN" dirty="0"/>
              <a:t>n&lt;=1e5</a:t>
            </a:r>
            <a:r>
              <a:rPr lang="zh-CN" altLang="en-US" dirty="0"/>
              <a:t>，</a:t>
            </a:r>
            <a:r>
              <a:rPr lang="en-US" altLang="zh-CN" dirty="0"/>
              <a:t>k=1</a:t>
            </a:r>
            <a:r>
              <a:rPr lang="zh-CN" altLang="en-US" dirty="0"/>
              <a:t>之类的</a:t>
            </a:r>
            <a:endParaRPr lang="en-US" altLang="zh-CN"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暴力</a:t>
            </a:r>
            <a:endParaRPr lang="en-US" altLang="zh-CN" dirty="0"/>
          </a:p>
          <a:p>
            <a:endParaRPr lang="en-US" altLang="zh-CN" dirty="0"/>
          </a:p>
          <a:p>
            <a:endParaRPr lang="en-US" altLang="zh-CN" dirty="0"/>
          </a:p>
          <a:p>
            <a:r>
              <a:rPr lang="zh-CN" altLang="en-US" dirty="0"/>
              <a:t>总复杂度</a:t>
            </a:r>
            <a:r>
              <a:rPr lang="en-US" altLang="zh-CN" dirty="0"/>
              <a:t>O( nm )</a:t>
            </a:r>
            <a:endParaRPr lang="en-US" altLang="zh-CN" dirty="0"/>
          </a:p>
          <a:p>
            <a:r>
              <a:rPr lang="zh-CN" altLang="en-US" dirty="0"/>
              <a:t>期望得分：</a:t>
            </a:r>
            <a:r>
              <a:rPr lang="en-US" dirty="0"/>
              <a:t>20</a:t>
            </a:r>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对点的度数进行根号分治</a:t>
            </a:r>
            <a:endParaRPr lang="en-US" altLang="zh-CN" dirty="0"/>
          </a:p>
          <a:p>
            <a:r>
              <a:rPr lang="zh-CN" altLang="en-US" dirty="0"/>
              <a:t>度数</a:t>
            </a:r>
            <a:r>
              <a:rPr lang="en-US" altLang="zh-CN" dirty="0"/>
              <a:t>&gt;</a:t>
            </a:r>
            <a:r>
              <a:rPr lang="en-US" altLang="zh-CN" dirty="0" err="1"/>
              <a:t>sqrt</a:t>
            </a:r>
            <a:r>
              <a:rPr lang="en-US" altLang="zh-CN" dirty="0"/>
              <a:t>(n)</a:t>
            </a:r>
            <a:r>
              <a:rPr lang="zh-CN" altLang="en-US" dirty="0"/>
              <a:t>的点有</a:t>
            </a:r>
            <a:r>
              <a:rPr lang="en-US" altLang="zh-CN" dirty="0" err="1"/>
              <a:t>sqrt</a:t>
            </a:r>
            <a:r>
              <a:rPr lang="en-US" altLang="zh-CN" dirty="0"/>
              <a:t>(n)</a:t>
            </a:r>
            <a:r>
              <a:rPr lang="zh-CN" altLang="en-US" dirty="0"/>
              <a:t>个，其他点度数都</a:t>
            </a:r>
            <a:r>
              <a:rPr lang="en-US" altLang="zh-CN" dirty="0"/>
              <a:t>&lt;</a:t>
            </a:r>
            <a:r>
              <a:rPr lang="en-US" altLang="zh-CN" dirty="0" err="1"/>
              <a:t>sqrt</a:t>
            </a:r>
            <a:r>
              <a:rPr lang="en-US" altLang="zh-CN" dirty="0"/>
              <a:t>(n)</a:t>
            </a:r>
            <a:endParaRPr lang="en-US" altLang="zh-CN" dirty="0"/>
          </a:p>
          <a:p>
            <a:r>
              <a:rPr lang="zh-CN" altLang="en-US" dirty="0"/>
              <a:t>维护所有大点的数据结构</a:t>
            </a:r>
            <a:endParaRPr lang="en-US" altLang="zh-CN" dirty="0"/>
          </a:p>
          <a:p>
            <a:r>
              <a:rPr lang="zh-CN" altLang="en-US" dirty="0"/>
              <a:t>每次修改</a:t>
            </a:r>
            <a:r>
              <a:rPr lang="en-US" altLang="zh-CN" dirty="0"/>
              <a:t>O( </a:t>
            </a:r>
            <a:r>
              <a:rPr lang="en-US" altLang="zh-CN" dirty="0" err="1"/>
              <a:t>sqrtn</a:t>
            </a:r>
            <a:r>
              <a:rPr lang="en-US" altLang="zh-CN" dirty="0"/>
              <a:t> * </a:t>
            </a:r>
            <a:r>
              <a:rPr lang="zh-CN" altLang="en-US" dirty="0"/>
              <a:t>数据结构复杂度 </a:t>
            </a:r>
            <a:r>
              <a:rPr lang="en-US" altLang="zh-CN" dirty="0"/>
              <a:t>)</a:t>
            </a:r>
            <a:endParaRPr lang="en-US" altLang="zh-CN"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查询的时候如果是大点就直接查，如果是小点就是暴力查询一圈</a:t>
            </a:r>
            <a:endParaRPr lang="en-US" altLang="zh-CN" dirty="0"/>
          </a:p>
          <a:p>
            <a:r>
              <a:rPr lang="zh-CN" altLang="en-US" dirty="0"/>
              <a:t>这个是</a:t>
            </a:r>
            <a:r>
              <a:rPr lang="en-US" altLang="zh-CN" dirty="0"/>
              <a:t>O( </a:t>
            </a:r>
            <a:r>
              <a:rPr lang="en-US" altLang="zh-CN" dirty="0" err="1"/>
              <a:t>sqrt</a:t>
            </a:r>
            <a:r>
              <a:rPr lang="en-US" altLang="zh-CN" dirty="0"/>
              <a:t>(n) * </a:t>
            </a:r>
            <a:r>
              <a:rPr lang="zh-CN" altLang="en-US" dirty="0"/>
              <a:t>数据结构复杂度 </a:t>
            </a:r>
            <a:r>
              <a:rPr lang="en-US" altLang="zh-CN" dirty="0"/>
              <a:t>)</a:t>
            </a:r>
            <a:endParaRPr lang="en-US" altLang="zh-CN" dirty="0"/>
          </a:p>
          <a:p>
            <a:r>
              <a:rPr lang="zh-CN" altLang="en-US" dirty="0"/>
              <a:t>对两个数据结构都用一个</a:t>
            </a:r>
            <a:r>
              <a:rPr lang="en-US" altLang="zh-CN" dirty="0"/>
              <a:t>O( </a:t>
            </a:r>
            <a:r>
              <a:rPr lang="en-US" altLang="zh-CN" dirty="0" err="1"/>
              <a:t>sqrt</a:t>
            </a:r>
            <a:r>
              <a:rPr lang="en-US" altLang="zh-CN" dirty="0"/>
              <a:t>(n) ) – O(1)</a:t>
            </a:r>
            <a:r>
              <a:rPr lang="zh-CN" altLang="en-US" dirty="0"/>
              <a:t>平衡的分块</a:t>
            </a:r>
            <a:endParaRPr lang="en-US" altLang="zh-CN" dirty="0"/>
          </a:p>
          <a:p>
            <a:r>
              <a:rPr lang="zh-CN" altLang="en-US" dirty="0"/>
              <a:t>于是做到了</a:t>
            </a:r>
            <a:r>
              <a:rPr lang="en-US" altLang="zh-CN" dirty="0"/>
              <a:t>O( </a:t>
            </a:r>
            <a:r>
              <a:rPr lang="en-US" altLang="zh-CN" dirty="0" err="1"/>
              <a:t>msqrt</a:t>
            </a:r>
            <a:r>
              <a:rPr lang="en-US" altLang="zh-CN" dirty="0"/>
              <a:t>(n) )</a:t>
            </a:r>
            <a:r>
              <a:rPr lang="zh-CN" altLang="en-US" dirty="0"/>
              <a:t>的复杂度</a:t>
            </a:r>
            <a:endParaRPr lang="zh-CN" altLang="en-US" dirty="0"/>
          </a:p>
          <a:p>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考虑链分治</a:t>
            </a:r>
            <a:endParaRPr lang="en-US" altLang="zh-CN" dirty="0"/>
          </a:p>
          <a:p>
            <a:r>
              <a:rPr lang="zh-CN" altLang="en-US" dirty="0"/>
              <a:t>一个点距离</a:t>
            </a:r>
            <a:r>
              <a:rPr lang="en-US" altLang="zh-CN" dirty="0"/>
              <a:t>&lt;=1</a:t>
            </a:r>
            <a:r>
              <a:rPr lang="zh-CN" altLang="en-US" dirty="0"/>
              <a:t>的点里面，只有</a:t>
            </a:r>
            <a:r>
              <a:rPr lang="en-US" altLang="zh-CN" dirty="0"/>
              <a:t>3</a:t>
            </a:r>
            <a:r>
              <a:rPr lang="zh-CN" altLang="en-US" dirty="0"/>
              <a:t>个可能不是重链头</a:t>
            </a:r>
            <a:endParaRPr lang="en-US" altLang="zh-CN" dirty="0"/>
          </a:p>
          <a:p>
            <a:r>
              <a:rPr lang="zh-CN" altLang="en-US" dirty="0"/>
              <a:t>自己，父亲，轻儿子</a:t>
            </a:r>
            <a:endParaRPr lang="zh-CN" altLang="en-US" strike="sngStrike" dirty="0"/>
          </a:p>
        </p:txBody>
      </p:sp>
      <p:pic>
        <p:nvPicPr>
          <p:cNvPr id="4" name="图片 3"/>
          <p:cNvPicPr>
            <a:picLocks noChangeAspect="1"/>
          </p:cNvPicPr>
          <p:nvPr/>
        </p:nvPicPr>
        <p:blipFill>
          <a:blip r:embed="rId1" cstate="print"/>
          <a:stretch>
            <a:fillRect/>
          </a:stretch>
        </p:blipFill>
        <p:spPr>
          <a:xfrm>
            <a:off x="1408954" y="3569473"/>
            <a:ext cx="3028950" cy="2438400"/>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然后每次查询的时候暴力插入这</a:t>
            </a:r>
            <a:r>
              <a:rPr lang="en-US" altLang="zh-CN" dirty="0"/>
              <a:t>3</a:t>
            </a:r>
            <a:r>
              <a:rPr lang="zh-CN" altLang="en-US" dirty="0"/>
              <a:t>个（</a:t>
            </a:r>
            <a:r>
              <a:rPr lang="en-US" altLang="zh-CN" dirty="0"/>
              <a:t>O(1)</a:t>
            </a:r>
            <a:r>
              <a:rPr lang="zh-CN" altLang="en-US" dirty="0"/>
              <a:t>个）点</a:t>
            </a:r>
            <a:endParaRPr lang="en-US" altLang="zh-CN" dirty="0"/>
          </a:p>
          <a:p>
            <a:r>
              <a:rPr lang="zh-CN" altLang="en-US" dirty="0"/>
              <a:t>每次修改的时候把一条链上所有重链头的父亲都修改这个重链头的值</a:t>
            </a:r>
            <a:endParaRPr lang="en-US" altLang="zh-CN" dirty="0"/>
          </a:p>
          <a:p>
            <a:r>
              <a:rPr lang="zh-CN" altLang="en-US" dirty="0"/>
              <a:t>于是做到了查询</a:t>
            </a:r>
            <a:r>
              <a:rPr lang="en-US" altLang="zh-CN" dirty="0"/>
              <a:t>O( </a:t>
            </a:r>
            <a:r>
              <a:rPr lang="en-US" altLang="zh-CN" dirty="0" err="1"/>
              <a:t>logn</a:t>
            </a:r>
            <a:r>
              <a:rPr lang="en-US" altLang="zh-CN" dirty="0"/>
              <a:t> )</a:t>
            </a:r>
            <a:endParaRPr lang="en-US" altLang="zh-CN" dirty="0"/>
          </a:p>
          <a:p>
            <a:r>
              <a:rPr lang="zh-CN" altLang="en-US" dirty="0"/>
              <a:t>修改</a:t>
            </a:r>
            <a:r>
              <a:rPr lang="en-US" altLang="zh-CN" dirty="0"/>
              <a:t>O( log^2n )</a:t>
            </a:r>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Luogu8511 [</a:t>
            </a:r>
            <a:r>
              <a:rPr lang="en-US" altLang="zh-CN" dirty="0" err="1"/>
              <a:t>Ynoi</a:t>
            </a:r>
            <a:r>
              <a:rPr lang="en-US" altLang="zh-CN" dirty="0"/>
              <a:t> Easy Round 2021] TEST_68</a:t>
            </a:r>
            <a:endParaRPr lang="zh-CN" altLang="en-US" dirty="0"/>
          </a:p>
        </p:txBody>
      </p:sp>
      <p:pic>
        <p:nvPicPr>
          <p:cNvPr id="5" name="内容占位符 4"/>
          <p:cNvPicPr>
            <a:picLocks noGrp="1" noChangeAspect="1"/>
          </p:cNvPicPr>
          <p:nvPr>
            <p:ph idx="1"/>
          </p:nvPr>
        </p:nvPicPr>
        <p:blipFill>
          <a:blip r:embed="rId1"/>
          <a:stretch>
            <a:fillRect/>
          </a:stretch>
        </p:blipFill>
        <p:spPr>
          <a:xfrm>
            <a:off x="838199" y="1690688"/>
            <a:ext cx="8385569" cy="4328372"/>
          </a:xfr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pic>
        <p:nvPicPr>
          <p:cNvPr id="5" name="内容占位符 4"/>
          <p:cNvPicPr>
            <a:picLocks noGrp="1" noChangeAspect="1"/>
          </p:cNvPicPr>
          <p:nvPr>
            <p:ph idx="1"/>
          </p:nvPr>
        </p:nvPicPr>
        <p:blipFill>
          <a:blip r:embed="rId1"/>
          <a:stretch>
            <a:fillRect/>
          </a:stretch>
        </p:blipFill>
        <p:spPr>
          <a:xfrm>
            <a:off x="838200" y="1690688"/>
            <a:ext cx="9018721" cy="2650624"/>
          </a:xfr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a:sym typeface="+mn-ea"/>
              </a:rPr>
              <a:t>Luogu</a:t>
            </a:r>
            <a:r>
              <a:rPr dirty="0">
                <a:sym typeface="+mn-ea"/>
              </a:rPr>
              <a:t>4551 最长异或路径</a:t>
            </a:r>
            <a:endParaRPr lang="zh-CN" altLang="en-US" dirty="0"/>
          </a:p>
        </p:txBody>
      </p:sp>
      <p:sp>
        <p:nvSpPr>
          <p:cNvPr id="3" name="内容占位符 2"/>
          <p:cNvSpPr>
            <a:spLocks noGrp="1"/>
          </p:cNvSpPr>
          <p:nvPr>
            <p:ph idx="1"/>
          </p:nvPr>
        </p:nvSpPr>
        <p:spPr/>
        <p:txBody>
          <a:bodyPr/>
          <a:lstStyle/>
          <a:p>
            <a:r>
              <a:rPr lang="zh-CN" altLang="en-US" dirty="0"/>
              <a:t>给一棵树，边有边权，求所有链中边权</a:t>
            </a:r>
            <a:r>
              <a:rPr lang="en-US" altLang="zh-CN" dirty="0" err="1"/>
              <a:t>xor</a:t>
            </a:r>
            <a:r>
              <a:rPr lang="zh-CN" altLang="en-US" dirty="0"/>
              <a:t>和最大的一条链</a:t>
            </a:r>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这里是边权</a:t>
            </a:r>
            <a:endParaRPr lang="en-US" altLang="zh-CN" dirty="0"/>
          </a:p>
          <a:p>
            <a:r>
              <a:rPr lang="zh-CN" altLang="en-US" dirty="0"/>
              <a:t>可以发现</a:t>
            </a:r>
            <a:r>
              <a:rPr lang="en-US" altLang="zh-CN" dirty="0"/>
              <a:t>x</a:t>
            </a:r>
            <a:r>
              <a:rPr lang="zh-CN" altLang="en-US" dirty="0"/>
              <a:t>到</a:t>
            </a:r>
            <a:r>
              <a:rPr lang="en-US" altLang="zh-CN" dirty="0"/>
              <a:t>y</a:t>
            </a:r>
            <a:r>
              <a:rPr lang="zh-CN" altLang="en-US" dirty="0"/>
              <a:t>的边权</a:t>
            </a:r>
            <a:r>
              <a:rPr lang="en-US" altLang="zh-CN" dirty="0" err="1"/>
              <a:t>xor</a:t>
            </a:r>
            <a:r>
              <a:rPr lang="zh-CN" altLang="en-US" dirty="0"/>
              <a:t>和等价于</a:t>
            </a:r>
            <a:r>
              <a:rPr lang="en-US" altLang="zh-CN" dirty="0"/>
              <a:t>x</a:t>
            </a:r>
            <a:r>
              <a:rPr lang="zh-CN" altLang="en-US" dirty="0"/>
              <a:t>到根的边权</a:t>
            </a:r>
            <a:r>
              <a:rPr lang="en-US" altLang="zh-CN" dirty="0" err="1"/>
              <a:t>xor</a:t>
            </a:r>
            <a:r>
              <a:rPr lang="zh-CN" altLang="en-US" dirty="0"/>
              <a:t>和，与</a:t>
            </a:r>
            <a:r>
              <a:rPr lang="en-US" altLang="zh-CN" dirty="0"/>
              <a:t>y</a:t>
            </a:r>
            <a:r>
              <a:rPr lang="zh-CN" altLang="en-US" dirty="0"/>
              <a:t>到根的边权</a:t>
            </a:r>
            <a:r>
              <a:rPr lang="en-US" altLang="zh-CN" dirty="0" err="1"/>
              <a:t>xor</a:t>
            </a:r>
            <a:r>
              <a:rPr lang="zh-CN" altLang="en-US" dirty="0"/>
              <a:t>和，的</a:t>
            </a:r>
            <a:r>
              <a:rPr lang="en-US" altLang="zh-CN" dirty="0" err="1"/>
              <a:t>xor</a:t>
            </a:r>
            <a:endParaRPr lang="en-US" altLang="zh-CN" dirty="0"/>
          </a:p>
          <a:p>
            <a:r>
              <a:rPr lang="zh-CN" altLang="en-US" dirty="0"/>
              <a:t>为什么</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因为</a:t>
            </a:r>
            <a:r>
              <a:rPr lang="en-US" altLang="zh-CN" dirty="0" err="1"/>
              <a:t>xor</a:t>
            </a:r>
            <a:r>
              <a:rPr lang="zh-CN" altLang="en-US" dirty="0"/>
              <a:t>的性质，一条边被</a:t>
            </a:r>
            <a:r>
              <a:rPr lang="en-US" altLang="zh-CN" dirty="0" err="1"/>
              <a:t>xor</a:t>
            </a:r>
            <a:r>
              <a:rPr lang="zh-CN" altLang="en-US" dirty="0"/>
              <a:t>两次会自动抵消</a:t>
            </a:r>
            <a:endParaRPr lang="en-US" altLang="zh-CN" dirty="0"/>
          </a:p>
          <a:p>
            <a:r>
              <a:rPr lang="zh-CN" altLang="en-US" dirty="0"/>
              <a:t>可以发现</a:t>
            </a:r>
            <a:r>
              <a:rPr lang="en-US" altLang="zh-CN" dirty="0" err="1"/>
              <a:t>lca</a:t>
            </a:r>
            <a:r>
              <a:rPr lang="zh-CN" altLang="en-US" dirty="0"/>
              <a:t>到根的路径上每条边都被</a:t>
            </a:r>
            <a:r>
              <a:rPr lang="en-US" altLang="zh-CN" dirty="0" err="1"/>
              <a:t>xor</a:t>
            </a:r>
            <a:r>
              <a:rPr lang="zh-CN" altLang="en-US" dirty="0"/>
              <a:t>了两次，所以都抵消了</a:t>
            </a:r>
            <a:endParaRPr lang="en-US" altLang="zh-CN" dirty="0"/>
          </a:p>
          <a:p>
            <a:r>
              <a:rPr lang="zh-CN" altLang="en-US" dirty="0"/>
              <a:t>于是使用</a:t>
            </a:r>
            <a:r>
              <a:rPr lang="en-US" altLang="zh-CN" dirty="0" err="1"/>
              <a:t>trie</a:t>
            </a:r>
            <a:r>
              <a:rPr lang="zh-CN" altLang="en-US" dirty="0"/>
              <a:t>树，维护最大</a:t>
            </a:r>
            <a:r>
              <a:rPr lang="en-US" altLang="zh-CN" dirty="0" err="1"/>
              <a:t>xor</a:t>
            </a:r>
            <a:r>
              <a:rPr lang="zh-CN" altLang="en-US" dirty="0"/>
              <a:t>和即可</a:t>
            </a:r>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Luogu6072 『</a:t>
            </a:r>
            <a:r>
              <a:rPr lang="en-US" altLang="zh-CN" dirty="0" err="1"/>
              <a:t>MdOI</a:t>
            </a:r>
            <a:r>
              <a:rPr lang="en-US" altLang="zh-CN" dirty="0"/>
              <a:t> R1』Path</a:t>
            </a:r>
            <a:endParaRPr lang="zh-CN" altLang="en-US" dirty="0"/>
          </a:p>
        </p:txBody>
      </p:sp>
      <p:sp>
        <p:nvSpPr>
          <p:cNvPr id="7" name="内容占位符 6"/>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我加强一下，</a:t>
            </a:r>
            <a:r>
              <a:rPr lang="en-US" altLang="zh-CN" dirty="0"/>
              <a:t>n&lt;=2e6</a:t>
            </a:r>
            <a:r>
              <a:rPr lang="zh-CN" altLang="en-US" dirty="0"/>
              <a:t>，</a:t>
            </a:r>
            <a:r>
              <a:rPr lang="en-US" altLang="zh-CN" dirty="0"/>
              <a:t>5s</a:t>
            </a:r>
            <a:endParaRPr lang="zh-CN" altLang="en-US" dirty="0"/>
          </a:p>
        </p:txBody>
      </p:sp>
      <p:pic>
        <p:nvPicPr>
          <p:cNvPr id="8" name="内容占位符 4"/>
          <p:cNvPicPr>
            <a:picLocks noChangeAspect="1"/>
          </p:cNvPicPr>
          <p:nvPr/>
        </p:nvPicPr>
        <p:blipFill>
          <a:blip r:embed="rId1"/>
          <a:stretch>
            <a:fillRect/>
          </a:stretch>
        </p:blipFill>
        <p:spPr>
          <a:xfrm>
            <a:off x="838200" y="1690688"/>
            <a:ext cx="7915183" cy="282908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边权树的路径</a:t>
            </a:r>
            <a:r>
              <a:rPr lang="en-US" altLang="zh-CN" dirty="0" err="1"/>
              <a:t>xor</a:t>
            </a:r>
            <a:r>
              <a:rPr lang="zh-CN" altLang="en-US" dirty="0"/>
              <a:t>可以通过树上前缀和变成点权树的两点</a:t>
            </a:r>
            <a:r>
              <a:rPr lang="en-US" altLang="zh-CN" dirty="0" err="1"/>
              <a:t>xor</a:t>
            </a:r>
            <a:endParaRPr lang="en-US" altLang="zh-CN" dirty="0"/>
          </a:p>
          <a:p>
            <a:r>
              <a:rPr lang="zh-CN" altLang="en-US" dirty="0"/>
              <a:t>我们可以发现问题即找出一个点</a:t>
            </a:r>
            <a:r>
              <a:rPr lang="en-US" altLang="zh-CN" dirty="0" err="1"/>
              <a:t>i</a:t>
            </a:r>
            <a:r>
              <a:rPr lang="zh-CN" altLang="en-US" dirty="0"/>
              <a:t>使得</a:t>
            </a:r>
            <a:r>
              <a:rPr lang="en-US" altLang="zh-CN" dirty="0" err="1"/>
              <a:t>i</a:t>
            </a:r>
            <a:r>
              <a:rPr lang="zh-CN" altLang="en-US" dirty="0"/>
              <a:t>子树内选两个点的</a:t>
            </a:r>
            <a:r>
              <a:rPr lang="en-US" altLang="zh-CN" dirty="0" err="1"/>
              <a:t>xor</a:t>
            </a:r>
            <a:r>
              <a:rPr lang="zh-CN" altLang="en-US" dirty="0"/>
              <a:t>加上</a:t>
            </a:r>
            <a:r>
              <a:rPr lang="en-US" altLang="zh-CN" dirty="0" err="1"/>
              <a:t>i</a:t>
            </a:r>
            <a:r>
              <a:rPr lang="zh-CN" altLang="en-US" dirty="0"/>
              <a:t>的子树外选两个点的</a:t>
            </a:r>
            <a:r>
              <a:rPr lang="en-US" altLang="zh-CN" dirty="0" err="1"/>
              <a:t>xor</a:t>
            </a:r>
            <a:r>
              <a:rPr lang="zh-CN" altLang="en-US" dirty="0"/>
              <a:t>最大</a:t>
            </a:r>
            <a:endParaRPr lang="en-US" altLang="zh-CN" dirty="0"/>
          </a:p>
          <a:p>
            <a:r>
              <a:rPr lang="zh-CN" altLang="en-US" dirty="0"/>
              <a:t>发现每个点的子树外选两个点最大</a:t>
            </a:r>
            <a:r>
              <a:rPr lang="en-US" altLang="zh-CN" dirty="0" err="1"/>
              <a:t>xor</a:t>
            </a:r>
            <a:r>
              <a:rPr lang="zh-CN" altLang="en-US" dirty="0"/>
              <a:t>和是可以用上一个题的做法</a:t>
            </a:r>
            <a:r>
              <a:rPr lang="en-US" altLang="zh-CN" dirty="0"/>
              <a:t>O(</a:t>
            </a:r>
            <a:r>
              <a:rPr lang="en-US" altLang="zh-CN" dirty="0" err="1"/>
              <a:t>nlogn</a:t>
            </a:r>
            <a:r>
              <a:rPr lang="en-US" altLang="zh-CN" dirty="0"/>
              <a:t>)</a:t>
            </a:r>
            <a:r>
              <a:rPr lang="zh-CN" altLang="en-US" dirty="0"/>
              <a:t>算出来的，问题在于子树内如果需要计算每个点的答案的话是</a:t>
            </a:r>
            <a:r>
              <a:rPr lang="en-US" altLang="zh-CN" dirty="0"/>
              <a:t>O(nlog^2n)</a:t>
            </a:r>
            <a:r>
              <a:rPr lang="zh-CN" altLang="en-US" dirty="0"/>
              <a:t>的</a:t>
            </a:r>
            <a:endParaRPr lang="en-US" altLang="zh-CN" dirty="0"/>
          </a:p>
          <a:p>
            <a:r>
              <a:rPr lang="zh-CN" altLang="en-US" dirty="0"/>
              <a:t>先把每个点子树外的答案算出来，即为</a:t>
            </a:r>
            <a:r>
              <a:rPr lang="en-US" altLang="zh-CN" dirty="0"/>
              <a:t>f[</a:t>
            </a:r>
            <a:r>
              <a:rPr lang="en-US" altLang="zh-CN" dirty="0" err="1"/>
              <a:t>i</a:t>
            </a:r>
            <a:r>
              <a:rPr lang="en-US" altLang="zh-CN" dirty="0"/>
              <a:t>]</a:t>
            </a:r>
            <a:endParaRPr lang="en-US" altLang="zh-CN" dirty="0"/>
          </a:p>
          <a:p>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还是找出全局最大的</a:t>
            </a:r>
            <a:r>
              <a:rPr lang="en-US" altLang="zh-CN" dirty="0"/>
              <a:t>x </a:t>
            </a:r>
            <a:r>
              <a:rPr lang="en-US" altLang="zh-CN" dirty="0" err="1"/>
              <a:t>xor</a:t>
            </a:r>
            <a:r>
              <a:rPr lang="en-US" altLang="zh-CN" dirty="0"/>
              <a:t> y</a:t>
            </a:r>
            <a:endParaRPr lang="en-US" altLang="zh-CN" dirty="0"/>
          </a:p>
          <a:p>
            <a:r>
              <a:rPr lang="en-US" altLang="zh-CN" dirty="0"/>
              <a:t>1.x</a:t>
            </a:r>
            <a:r>
              <a:rPr lang="zh-CN" altLang="en-US" dirty="0"/>
              <a:t>和</a:t>
            </a:r>
            <a:r>
              <a:rPr lang="en-US" altLang="zh-CN" dirty="0"/>
              <a:t>y</a:t>
            </a:r>
            <a:r>
              <a:rPr lang="zh-CN" altLang="en-US" dirty="0"/>
              <a:t>都在</a:t>
            </a:r>
            <a:r>
              <a:rPr lang="en-US" altLang="zh-CN" dirty="0" err="1"/>
              <a:t>i</a:t>
            </a:r>
            <a:r>
              <a:rPr lang="zh-CN" altLang="en-US" dirty="0"/>
              <a:t>子树内，这种情况</a:t>
            </a:r>
            <a:r>
              <a:rPr lang="en-US" altLang="zh-CN" dirty="0" err="1"/>
              <a:t>i</a:t>
            </a:r>
            <a:r>
              <a:rPr lang="zh-CN" altLang="en-US" dirty="0"/>
              <a:t>一定是</a:t>
            </a:r>
            <a:r>
              <a:rPr lang="en-US" altLang="zh-CN" dirty="0" err="1"/>
              <a:t>lca</a:t>
            </a:r>
            <a:r>
              <a:rPr lang="en-US" altLang="zh-CN" dirty="0"/>
              <a:t>(</a:t>
            </a:r>
            <a:r>
              <a:rPr lang="en-US" altLang="zh-CN" dirty="0" err="1"/>
              <a:t>x,y</a:t>
            </a:r>
            <a:r>
              <a:rPr lang="en-US" altLang="zh-CN" dirty="0"/>
              <a:t>)</a:t>
            </a:r>
            <a:r>
              <a:rPr lang="zh-CN" altLang="en-US" dirty="0"/>
              <a:t>的祖先，求这条路径上最大的</a:t>
            </a:r>
            <a:r>
              <a:rPr lang="en-US" altLang="zh-CN" dirty="0"/>
              <a:t>f[</a:t>
            </a:r>
            <a:r>
              <a:rPr lang="en-US" altLang="zh-CN" dirty="0" err="1"/>
              <a:t>i</a:t>
            </a:r>
            <a:r>
              <a:rPr lang="en-US" altLang="zh-CN" dirty="0"/>
              <a:t>]</a:t>
            </a:r>
            <a:r>
              <a:rPr lang="zh-CN" altLang="en-US" dirty="0"/>
              <a:t>即可</a:t>
            </a:r>
            <a:endParaRPr lang="zh-CN" altLang="en-US" dirty="0"/>
          </a:p>
        </p:txBody>
      </p:sp>
      <p:pic>
        <p:nvPicPr>
          <p:cNvPr id="5" name="图片 4"/>
          <p:cNvPicPr>
            <a:picLocks noChangeAspect="1"/>
          </p:cNvPicPr>
          <p:nvPr/>
        </p:nvPicPr>
        <p:blipFill>
          <a:blip r:embed="rId1"/>
          <a:stretch>
            <a:fillRect/>
          </a:stretch>
        </p:blipFill>
        <p:spPr>
          <a:xfrm>
            <a:off x="5060272" y="2954264"/>
            <a:ext cx="3256718" cy="3826334"/>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a:t>2.x</a:t>
            </a:r>
            <a:r>
              <a:rPr lang="zh-CN" altLang="en-US" dirty="0"/>
              <a:t>和</a:t>
            </a:r>
            <a:r>
              <a:rPr lang="en-US" altLang="zh-CN" dirty="0"/>
              <a:t>y</a:t>
            </a:r>
            <a:r>
              <a:rPr lang="zh-CN" altLang="en-US" dirty="0"/>
              <a:t>都在子树外，这种情况我们只需要考虑所有</a:t>
            </a:r>
            <a:r>
              <a:rPr lang="en-US" altLang="zh-CN" dirty="0"/>
              <a:t>x</a:t>
            </a:r>
            <a:r>
              <a:rPr lang="zh-CN" altLang="en-US" dirty="0"/>
              <a:t>到</a:t>
            </a:r>
            <a:r>
              <a:rPr lang="en-US" altLang="zh-CN" dirty="0"/>
              <a:t>y</a:t>
            </a:r>
            <a:r>
              <a:rPr lang="zh-CN" altLang="en-US" dirty="0"/>
              <a:t>路径上的点的所有儿子，因为子树外的答案一定是</a:t>
            </a:r>
            <a:r>
              <a:rPr lang="en-US" altLang="zh-CN" dirty="0"/>
              <a:t>x </a:t>
            </a:r>
            <a:r>
              <a:rPr lang="en-US" altLang="zh-CN" dirty="0" err="1"/>
              <a:t>xor</a:t>
            </a:r>
            <a:r>
              <a:rPr lang="en-US" altLang="zh-CN" dirty="0"/>
              <a:t> y</a:t>
            </a:r>
            <a:r>
              <a:rPr lang="zh-CN" altLang="en-US" dirty="0"/>
              <a:t>了，子树内点越多越优</a:t>
            </a:r>
            <a:endParaRPr lang="en-US" altLang="zh-CN" dirty="0"/>
          </a:p>
          <a:p>
            <a:r>
              <a:rPr lang="zh-CN" altLang="en-US" dirty="0"/>
              <a:t>可以发现这里因为所有儿子构成的子树不相交所以</a:t>
            </a:r>
            <a:r>
              <a:rPr lang="en-US" altLang="zh-CN" dirty="0"/>
              <a:t>trie</a:t>
            </a:r>
            <a:r>
              <a:rPr lang="zh-CN" altLang="en-US" dirty="0"/>
              <a:t>插入次数是</a:t>
            </a:r>
            <a:r>
              <a:rPr lang="en-US" altLang="zh-CN" dirty="0"/>
              <a:t>O(n)</a:t>
            </a:r>
            <a:r>
              <a:rPr lang="zh-CN" altLang="en-US" dirty="0"/>
              <a:t>的</a:t>
            </a:r>
            <a:endParaRPr lang="zh-CN" altLang="en-US" dirty="0"/>
          </a:p>
        </p:txBody>
      </p:sp>
      <p:pic>
        <p:nvPicPr>
          <p:cNvPr id="5" name="图片 4"/>
          <p:cNvPicPr>
            <a:picLocks noChangeAspect="1"/>
          </p:cNvPicPr>
          <p:nvPr/>
        </p:nvPicPr>
        <p:blipFill>
          <a:blip r:embed="rId1"/>
          <a:stretch>
            <a:fillRect/>
          </a:stretch>
        </p:blipFill>
        <p:spPr>
          <a:xfrm>
            <a:off x="5974252" y="3595456"/>
            <a:ext cx="3427240" cy="3262544"/>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en-US" altLang="zh-CN" dirty="0"/>
              <a:t>3.x</a:t>
            </a:r>
            <a:r>
              <a:rPr lang="zh-CN" altLang="en-US" dirty="0"/>
              <a:t>在子树内</a:t>
            </a:r>
            <a:r>
              <a:rPr lang="en-US" altLang="zh-CN" dirty="0"/>
              <a:t>y</a:t>
            </a:r>
            <a:r>
              <a:rPr lang="zh-CN" altLang="en-US" dirty="0"/>
              <a:t>在子树外，以及对称的情况</a:t>
            </a:r>
            <a:endParaRPr lang="en-US" altLang="zh-CN" dirty="0"/>
          </a:p>
          <a:p>
            <a:r>
              <a:rPr lang="zh-CN" altLang="en-US" dirty="0"/>
              <a:t>这种情况我们从</a:t>
            </a:r>
            <a:r>
              <a:rPr lang="en-US" altLang="zh-CN" dirty="0"/>
              <a:t>x</a:t>
            </a:r>
            <a:r>
              <a:rPr lang="zh-CN" altLang="en-US" dirty="0"/>
              <a:t>扫到</a:t>
            </a:r>
            <a:r>
              <a:rPr lang="en-US" altLang="zh-CN" dirty="0" err="1"/>
              <a:t>lca</a:t>
            </a:r>
            <a:r>
              <a:rPr lang="en-US" altLang="zh-CN" dirty="0"/>
              <a:t>(</a:t>
            </a:r>
            <a:r>
              <a:rPr lang="en-US" altLang="zh-CN" dirty="0" err="1"/>
              <a:t>x,y</a:t>
            </a:r>
            <a:r>
              <a:rPr lang="en-US" altLang="zh-CN" dirty="0"/>
              <a:t>)</a:t>
            </a:r>
            <a:r>
              <a:rPr lang="zh-CN" altLang="en-US" dirty="0"/>
              <a:t>算一遍子树内最大</a:t>
            </a:r>
            <a:r>
              <a:rPr lang="en-US" altLang="zh-CN" dirty="0" err="1"/>
              <a:t>xor</a:t>
            </a:r>
            <a:r>
              <a:rPr lang="zh-CN" altLang="en-US" dirty="0"/>
              <a:t>和，从</a:t>
            </a:r>
            <a:r>
              <a:rPr lang="en-US" altLang="zh-CN" dirty="0"/>
              <a:t>y</a:t>
            </a:r>
            <a:r>
              <a:rPr lang="zh-CN" altLang="en-US" dirty="0"/>
              <a:t>扫到</a:t>
            </a:r>
            <a:r>
              <a:rPr lang="en-US" altLang="zh-CN" dirty="0" err="1"/>
              <a:t>lca</a:t>
            </a:r>
            <a:r>
              <a:rPr lang="en-US" altLang="zh-CN" dirty="0"/>
              <a:t>(</a:t>
            </a:r>
            <a:r>
              <a:rPr lang="en-US" altLang="zh-CN" dirty="0" err="1"/>
              <a:t>x,y</a:t>
            </a:r>
            <a:r>
              <a:rPr lang="en-US" altLang="zh-CN" dirty="0"/>
              <a:t>)</a:t>
            </a:r>
            <a:r>
              <a:rPr lang="zh-CN" altLang="en-US" dirty="0"/>
              <a:t>算一遍子树内最大</a:t>
            </a:r>
            <a:r>
              <a:rPr lang="en-US" altLang="zh-CN" dirty="0" err="1"/>
              <a:t>xor</a:t>
            </a:r>
            <a:r>
              <a:rPr lang="zh-CN" altLang="en-US" dirty="0"/>
              <a:t>和即可</a:t>
            </a:r>
            <a:endParaRPr lang="en-US" altLang="zh-CN" dirty="0"/>
          </a:p>
          <a:p>
            <a:r>
              <a:rPr lang="zh-CN" altLang="en-US" dirty="0"/>
              <a:t>这里插入次数也是</a:t>
            </a:r>
            <a:r>
              <a:rPr lang="en-US" altLang="zh-CN" dirty="0"/>
              <a:t>O(n)</a:t>
            </a:r>
            <a:r>
              <a:rPr lang="zh-CN" altLang="en-US" dirty="0"/>
              <a:t>的</a:t>
            </a:r>
            <a:endParaRPr lang="en-US" altLang="zh-CN" dirty="0"/>
          </a:p>
          <a:p>
            <a:endParaRPr lang="en-US" altLang="zh-CN" dirty="0"/>
          </a:p>
          <a:p>
            <a:r>
              <a:rPr lang="zh-CN" altLang="en-US" dirty="0"/>
              <a:t>总时间复杂度</a:t>
            </a:r>
            <a:r>
              <a:rPr lang="en-US" altLang="zh-CN" dirty="0"/>
              <a:t>O(</a:t>
            </a:r>
            <a:r>
              <a:rPr lang="en-US" altLang="zh-CN" dirty="0" err="1"/>
              <a:t>nlogn</a:t>
            </a:r>
            <a:r>
              <a:rPr lang="en-US" altLang="zh-CN" dirty="0"/>
              <a:t>)</a:t>
            </a:r>
            <a:endParaRPr lang="en-US" alt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9330" name="标题 1"/>
          <p:cNvSpPr>
            <a:spLocks noGrp="1"/>
          </p:cNvSpPr>
          <p:nvPr>
            <p:ph type="title"/>
          </p:nvPr>
        </p:nvSpPr>
        <p:spPr/>
        <p:txBody>
          <a:bodyPr vert="horz" wrap="square" lIns="91440" tIns="45720" rIns="91440" bIns="45720" anchor="ctr" anchorCtr="0"/>
          <a:p>
            <a:r>
              <a:rPr lang="zh-CN" altLang="en-US" dirty="0">
                <a:sym typeface="+mn-ea"/>
              </a:rPr>
              <a:t>CF383C</a:t>
            </a:r>
            <a:endParaRPr lang="zh-CN" altLang="en-US" dirty="0"/>
          </a:p>
        </p:txBody>
      </p:sp>
      <p:sp>
        <p:nvSpPr>
          <p:cNvPr id="99331" name="内容占位符 2"/>
          <p:cNvSpPr>
            <a:spLocks noGrp="1"/>
          </p:cNvSpPr>
          <p:nvPr>
            <p:ph idx="1"/>
          </p:nvPr>
        </p:nvSpPr>
        <p:spPr/>
        <p:txBody>
          <a:bodyPr vert="horz" wrap="square" lIns="91440" tIns="45720" rIns="91440" bIns="45720" anchor="t" anchorCtr="0"/>
          <a:p>
            <a:r>
              <a:rPr lang="zh-CN" altLang="en-US" dirty="0">
                <a:sym typeface="+mn-ea"/>
              </a:rPr>
              <a:t>给定一棵</a:t>
            </a:r>
            <a:r>
              <a:rPr lang="en-US" altLang="zh-CN" dirty="0">
                <a:sym typeface="+mn-ea"/>
              </a:rPr>
              <a:t>n</a:t>
            </a:r>
            <a:r>
              <a:rPr lang="zh-CN" altLang="en-US" dirty="0">
                <a:sym typeface="+mn-ea"/>
              </a:rPr>
              <a:t>个点的树，支持</a:t>
            </a:r>
            <a:r>
              <a:rPr lang="en-US" altLang="zh-CN" dirty="0">
                <a:sym typeface="+mn-ea"/>
              </a:rPr>
              <a:t>m</a:t>
            </a:r>
            <a:r>
              <a:rPr lang="zh-CN" altLang="en-US" dirty="0">
                <a:sym typeface="+mn-ea"/>
              </a:rPr>
              <a:t>个操作：</a:t>
            </a:r>
            <a:endParaRPr lang="en-US" altLang="zh-CN" dirty="0"/>
          </a:p>
          <a:p>
            <a:r>
              <a:rPr lang="en-US" altLang="zh-CN" dirty="0"/>
              <a:t>1.</a:t>
            </a:r>
            <a:r>
              <a:rPr lang="zh-CN" altLang="en-US" dirty="0"/>
              <a:t>把一个点</a:t>
            </a:r>
            <a:r>
              <a:rPr lang="en-US" altLang="zh-CN" dirty="0"/>
              <a:t>x</a:t>
            </a:r>
            <a:r>
              <a:rPr lang="zh-CN" altLang="en-US" dirty="0"/>
              <a:t>的子树里面：</a:t>
            </a:r>
            <a:endParaRPr lang="en-US" altLang="zh-CN" dirty="0"/>
          </a:p>
          <a:p>
            <a:r>
              <a:rPr lang="en-US" altLang="zh-CN" dirty="0"/>
              <a:t>x</a:t>
            </a:r>
            <a:r>
              <a:rPr lang="zh-CN" altLang="en-US" dirty="0"/>
              <a:t>的值</a:t>
            </a:r>
            <a:r>
              <a:rPr lang="en-US" altLang="zh-CN" dirty="0"/>
              <a:t>+=v</a:t>
            </a:r>
            <a:r>
              <a:rPr lang="zh-CN" altLang="en-US" dirty="0"/>
              <a:t>，</a:t>
            </a:r>
            <a:r>
              <a:rPr lang="en-US" altLang="zh-CN" dirty="0"/>
              <a:t>x</a:t>
            </a:r>
            <a:r>
              <a:rPr lang="zh-CN" altLang="en-US" dirty="0"/>
              <a:t>的所有儿子的值</a:t>
            </a:r>
            <a:r>
              <a:rPr lang="en-US" altLang="zh-CN" dirty="0"/>
              <a:t>-=v</a:t>
            </a:r>
            <a:r>
              <a:rPr lang="zh-CN" altLang="en-US" dirty="0"/>
              <a:t>，</a:t>
            </a:r>
            <a:r>
              <a:rPr lang="en-US" altLang="zh-CN" dirty="0"/>
              <a:t>x</a:t>
            </a:r>
            <a:r>
              <a:rPr lang="zh-CN" altLang="en-US" dirty="0"/>
              <a:t>的儿子的所有儿子的值</a:t>
            </a:r>
            <a:r>
              <a:rPr lang="en-US" altLang="zh-CN" dirty="0"/>
              <a:t>+=v</a:t>
            </a:r>
            <a:endParaRPr lang="en-US" altLang="zh-CN" dirty="0"/>
          </a:p>
          <a:p>
            <a:r>
              <a:rPr lang="zh-CN" altLang="en-US" dirty="0"/>
              <a:t>这样循环</a:t>
            </a:r>
            <a:endParaRPr lang="en-US" altLang="zh-CN" dirty="0"/>
          </a:p>
          <a:p>
            <a:r>
              <a:rPr lang="en-US" altLang="zh-CN" dirty="0"/>
              <a:t>2.</a:t>
            </a:r>
            <a:r>
              <a:rPr lang="zh-CN" altLang="en-US" dirty="0">
                <a:sym typeface="+mn-ea"/>
              </a:rPr>
              <a:t>求一个点的</a:t>
            </a:r>
            <a:r>
              <a:rPr lang="zh-CN" altLang="en-US" dirty="0"/>
              <a:t>子树和</a:t>
            </a:r>
            <a:endParaRPr lang="en-US" altLang="zh-CN" dirty="0"/>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LOJ</a:t>
            </a:r>
            <a:r>
              <a:rPr lang="en-US" altLang="zh-CN" dirty="0"/>
              <a:t> 6276</a:t>
            </a:r>
            <a:endParaRPr lang="zh-CN" altLang="en-US" dirty="0"/>
          </a:p>
        </p:txBody>
      </p:sp>
      <p:sp>
        <p:nvSpPr>
          <p:cNvPr id="3" name="内容占位符 2"/>
          <p:cNvSpPr>
            <a:spLocks noGrp="1"/>
          </p:cNvSpPr>
          <p:nvPr>
            <p:ph idx="1"/>
          </p:nvPr>
        </p:nvSpPr>
        <p:spPr/>
        <p:txBody>
          <a:bodyPr/>
          <a:lstStyle/>
          <a:p>
            <a:r>
              <a:rPr lang="zh-CN" altLang="en-US" dirty="0"/>
              <a:t>树，点有颜色，有多少链满足上面的颜色互不相同</a:t>
            </a:r>
            <a:endParaRPr lang="en-US" altLang="zh-CN" dirty="0"/>
          </a:p>
          <a:p>
            <a:r>
              <a:rPr lang="zh-CN" altLang="en-US" dirty="0"/>
              <a:t>每种颜色出现次数</a:t>
            </a:r>
            <a:r>
              <a:rPr lang="en-US" altLang="zh-CN" dirty="0"/>
              <a:t>&lt;=20</a:t>
            </a:r>
            <a:r>
              <a:rPr lang="zh-CN" altLang="en-US" dirty="0"/>
              <a:t>，</a:t>
            </a:r>
            <a:r>
              <a:rPr lang="en-US" altLang="zh-CN" dirty="0"/>
              <a:t>n&lt;=1e5</a:t>
            </a:r>
            <a:r>
              <a:rPr lang="zh-CN" altLang="en-US" dirty="0"/>
              <a:t>，</a:t>
            </a:r>
            <a:r>
              <a:rPr lang="en-US" altLang="zh-CN" dirty="0"/>
              <a:t>4s</a:t>
            </a:r>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我们考虑提取出每种颜色</a:t>
            </a:r>
            <a:endParaRPr lang="en-US" altLang="zh-CN" dirty="0"/>
          </a:p>
          <a:p>
            <a:r>
              <a:rPr lang="zh-CN" altLang="en-US" dirty="0"/>
              <a:t>假设这个颜色出现在</a:t>
            </a:r>
            <a:r>
              <a:rPr lang="en-US" altLang="zh-CN" dirty="0"/>
              <a:t>x</a:t>
            </a:r>
            <a:r>
              <a:rPr lang="zh-CN" altLang="en-US" dirty="0"/>
              <a:t>和</a:t>
            </a:r>
            <a:r>
              <a:rPr lang="en-US" altLang="zh-CN" dirty="0"/>
              <a:t>y</a:t>
            </a:r>
            <a:r>
              <a:rPr lang="zh-CN" altLang="en-US" dirty="0"/>
              <a:t>的位置，如果</a:t>
            </a:r>
            <a:r>
              <a:rPr lang="en-US" altLang="zh-CN" dirty="0"/>
              <a:t>x</a:t>
            </a:r>
            <a:r>
              <a:rPr lang="zh-CN" altLang="en-US" dirty="0"/>
              <a:t>和</a:t>
            </a:r>
            <a:r>
              <a:rPr lang="en-US" altLang="zh-CN" dirty="0"/>
              <a:t>y</a:t>
            </a:r>
            <a:r>
              <a:rPr lang="zh-CN" altLang="en-US" dirty="0"/>
              <a:t>不构成祖先关系，则</a:t>
            </a:r>
            <a:r>
              <a:rPr lang="en-US" altLang="zh-CN" dirty="0"/>
              <a:t>DFS</a:t>
            </a:r>
            <a:r>
              <a:rPr lang="zh-CN" altLang="en-US" dirty="0"/>
              <a:t>序在</a:t>
            </a:r>
            <a:r>
              <a:rPr lang="en-US" altLang="zh-CN" dirty="0"/>
              <a:t>[</a:t>
            </a:r>
            <a:r>
              <a:rPr lang="en-US" altLang="zh-CN" dirty="0" err="1"/>
              <a:t>lx,rx</a:t>
            </a:r>
            <a:r>
              <a:rPr lang="en-US" altLang="zh-CN" dirty="0"/>
              <a:t>]</a:t>
            </a:r>
            <a:r>
              <a:rPr lang="zh-CN" altLang="en-US" dirty="0"/>
              <a:t> </a:t>
            </a:r>
            <a:r>
              <a:rPr lang="en-US" altLang="zh-CN" dirty="0"/>
              <a:t>x</a:t>
            </a:r>
            <a:r>
              <a:rPr lang="zh-CN" altLang="en-US" dirty="0"/>
              <a:t> </a:t>
            </a:r>
            <a:r>
              <a:rPr lang="en-US" altLang="zh-CN" dirty="0"/>
              <a:t>[</a:t>
            </a:r>
            <a:r>
              <a:rPr lang="en-US" altLang="zh-CN" dirty="0" err="1"/>
              <a:t>ly,ry</a:t>
            </a:r>
            <a:r>
              <a:rPr lang="en-US" altLang="zh-CN" dirty="0"/>
              <a:t>]</a:t>
            </a:r>
            <a:r>
              <a:rPr lang="zh-CN" altLang="en-US" dirty="0"/>
              <a:t>这个矩形中的所有链都是不可行的</a:t>
            </a:r>
            <a:endParaRPr lang="zh-CN" altLang="en-US" dirty="0"/>
          </a:p>
        </p:txBody>
      </p:sp>
      <p:pic>
        <p:nvPicPr>
          <p:cNvPr id="4" name="图片 3"/>
          <p:cNvPicPr>
            <a:picLocks noChangeAspect="1"/>
          </p:cNvPicPr>
          <p:nvPr/>
        </p:nvPicPr>
        <p:blipFill>
          <a:blip r:embed="rId1"/>
          <a:stretch>
            <a:fillRect/>
          </a:stretch>
        </p:blipFill>
        <p:spPr>
          <a:xfrm>
            <a:off x="1520069" y="3429000"/>
            <a:ext cx="3381375" cy="2657475"/>
          </a:xfrm>
          <a:prstGeom prst="rect">
            <a:avLst/>
          </a:prstGeom>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如果二者构成祖先关系，则这个相当于是一个区间补的形式（就是删除一个子树的</a:t>
            </a:r>
            <a:r>
              <a:rPr lang="en-US" altLang="zh-CN" dirty="0"/>
              <a:t>DFS</a:t>
            </a:r>
            <a:r>
              <a:rPr lang="zh-CN" altLang="en-US" dirty="0"/>
              <a:t>序，也可以用</a:t>
            </a:r>
            <a:r>
              <a:rPr lang="en-US" altLang="zh-CN" dirty="0"/>
              <a:t>O(1)</a:t>
            </a:r>
            <a:r>
              <a:rPr lang="zh-CN" altLang="en-US" dirty="0"/>
              <a:t>个矩形表示）</a:t>
            </a:r>
            <a:endParaRPr lang="zh-CN" altLang="en-US" dirty="0"/>
          </a:p>
        </p:txBody>
      </p:sp>
      <p:pic>
        <p:nvPicPr>
          <p:cNvPr id="4" name="图片 3"/>
          <p:cNvPicPr>
            <a:picLocks noChangeAspect="1"/>
          </p:cNvPicPr>
          <p:nvPr/>
        </p:nvPicPr>
        <p:blipFill>
          <a:blip r:embed="rId1"/>
          <a:stretch>
            <a:fillRect/>
          </a:stretch>
        </p:blipFill>
        <p:spPr>
          <a:xfrm>
            <a:off x="4815831" y="2929631"/>
            <a:ext cx="2891604" cy="3928369"/>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所以我们可以预处理出每种颜色所导致的限制条件，然后问题转换为，给定</a:t>
            </a:r>
            <a:r>
              <a:rPr lang="en-US" altLang="zh-CN" dirty="0"/>
              <a:t>O( </a:t>
            </a:r>
            <a:r>
              <a:rPr lang="en-US" altLang="zh-CN" dirty="0" err="1"/>
              <a:t>cn</a:t>
            </a:r>
            <a:r>
              <a:rPr lang="en-US" altLang="zh-CN" dirty="0"/>
              <a:t> )</a:t>
            </a:r>
            <a:r>
              <a:rPr lang="zh-CN" altLang="en-US" dirty="0"/>
              <a:t>个矩形，求面积并</a:t>
            </a:r>
            <a:endParaRPr lang="en-US" altLang="zh-CN" dirty="0"/>
          </a:p>
          <a:p>
            <a:r>
              <a:rPr lang="zh-CN" altLang="en-US" dirty="0"/>
              <a:t>扫描线维护矩形面积并，总时间复杂度</a:t>
            </a:r>
            <a:r>
              <a:rPr lang="en-US" altLang="zh-CN" dirty="0"/>
              <a:t>O( </a:t>
            </a:r>
            <a:r>
              <a:rPr lang="en-US" altLang="zh-CN" dirty="0" err="1"/>
              <a:t>cnlogn</a:t>
            </a:r>
            <a:r>
              <a:rPr lang="en-US" altLang="zh-CN" dirty="0"/>
              <a:t> )</a:t>
            </a:r>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矩形面积并</a:t>
            </a:r>
            <a:endParaRPr lang="zh-CN" altLang="en-US" dirty="0"/>
          </a:p>
        </p:txBody>
      </p:sp>
      <p:sp>
        <p:nvSpPr>
          <p:cNvPr id="3" name="内容占位符 2"/>
          <p:cNvSpPr>
            <a:spLocks noGrp="1"/>
          </p:cNvSpPr>
          <p:nvPr>
            <p:ph idx="1"/>
          </p:nvPr>
        </p:nvSpPr>
        <p:spPr/>
        <p:txBody>
          <a:bodyPr/>
          <a:lstStyle/>
          <a:p>
            <a:r>
              <a:rPr lang="zh-CN" altLang="en-US" dirty="0"/>
              <a:t>给定二维平面上的一堆矩形，求矩形面积的并</a:t>
            </a:r>
            <a:endParaRPr lang="zh-CN" altLang="en-US" dirty="0"/>
          </a:p>
        </p:txBody>
      </p:sp>
      <p:pic>
        <p:nvPicPr>
          <p:cNvPr id="4" name="图片 3"/>
          <p:cNvPicPr>
            <a:picLocks noChangeAspect="1"/>
          </p:cNvPicPr>
          <p:nvPr/>
        </p:nvPicPr>
        <p:blipFill>
          <a:blip r:embed="rId1"/>
          <a:stretch>
            <a:fillRect/>
          </a:stretch>
        </p:blipFill>
        <p:spPr>
          <a:xfrm>
            <a:off x="932155" y="2335141"/>
            <a:ext cx="6732048" cy="4451838"/>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先离散化，因为端点个数只有</a:t>
            </a:r>
            <a:r>
              <a:rPr lang="en-US" altLang="zh-CN" dirty="0"/>
              <a:t>O(n)</a:t>
            </a:r>
            <a:r>
              <a:rPr lang="zh-CN" altLang="en-US" dirty="0"/>
              <a:t>个</a:t>
            </a:r>
            <a:endParaRPr lang="en-US" altLang="zh-CN" dirty="0"/>
          </a:p>
          <a:p>
            <a:r>
              <a:rPr lang="zh-CN" altLang="en-US" dirty="0"/>
              <a:t>然后扫描线，使用线段树维护：</a:t>
            </a:r>
            <a:endParaRPr lang="en-US" altLang="zh-CN" dirty="0"/>
          </a:p>
          <a:p>
            <a:r>
              <a:rPr lang="zh-CN" altLang="en-US" dirty="0"/>
              <a:t>进入一个矩形的时候区间</a:t>
            </a:r>
            <a:r>
              <a:rPr lang="en-US" altLang="zh-CN" dirty="0"/>
              <a:t>+1</a:t>
            </a:r>
            <a:endParaRPr lang="en-US" altLang="zh-CN" dirty="0"/>
          </a:p>
          <a:p>
            <a:r>
              <a:rPr lang="zh-CN" altLang="en-US" dirty="0"/>
              <a:t>走出一个矩形的时候区间</a:t>
            </a:r>
            <a:r>
              <a:rPr lang="en-US" altLang="zh-CN" dirty="0"/>
              <a:t>-1</a:t>
            </a:r>
            <a:endParaRPr lang="en-US" altLang="zh-CN" dirty="0"/>
          </a:p>
          <a:p>
            <a:r>
              <a:rPr lang="zh-CN" altLang="en-US" dirty="0"/>
              <a:t>这一部分中被覆盖的位置就是全局</a:t>
            </a:r>
            <a:r>
              <a:rPr lang="en-US" altLang="zh-CN" dirty="0"/>
              <a:t>&gt;0</a:t>
            </a:r>
            <a:r>
              <a:rPr lang="zh-CN" altLang="en-US" dirty="0"/>
              <a:t>的位置</a:t>
            </a:r>
            <a:endParaRPr lang="en-US" altLang="zh-CN" dirty="0"/>
          </a:p>
          <a:p>
            <a:r>
              <a:rPr lang="zh-CN" altLang="en-US" dirty="0"/>
              <a:t>这里每个位置加了个权，就是其对应</a:t>
            </a:r>
            <a:r>
              <a:rPr lang="en-US" altLang="zh-CN" dirty="0"/>
              <a:t>y</a:t>
            </a:r>
            <a:r>
              <a:rPr lang="zh-CN" altLang="en-US" dirty="0"/>
              <a:t>轴区间长度</a:t>
            </a:r>
            <a:endParaRPr lang="en-US" altLang="zh-CN" dirty="0"/>
          </a:p>
          <a:p>
            <a:r>
              <a:rPr lang="zh-CN" altLang="en-US" dirty="0"/>
              <a:t>如何维护呢？</a:t>
            </a:r>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可以发现每个位置都</a:t>
            </a:r>
            <a:r>
              <a:rPr lang="en-US" altLang="zh-CN" dirty="0"/>
              <a:t>&gt;=0</a:t>
            </a:r>
            <a:endParaRPr lang="en-US" altLang="zh-CN" dirty="0"/>
          </a:p>
          <a:p>
            <a:r>
              <a:rPr lang="zh-CN" altLang="en-US" dirty="0"/>
              <a:t>所以可以用那个维护</a:t>
            </a:r>
            <a:r>
              <a:rPr lang="en-US" altLang="zh-CN" dirty="0"/>
              <a:t>min</a:t>
            </a:r>
            <a:r>
              <a:rPr lang="zh-CN" altLang="en-US" dirty="0"/>
              <a:t>和</a:t>
            </a:r>
            <a:r>
              <a:rPr lang="en-US" altLang="zh-CN" dirty="0"/>
              <a:t>min</a:t>
            </a:r>
            <a:r>
              <a:rPr lang="zh-CN" altLang="en-US" dirty="0"/>
              <a:t>出现次数的方法维护</a:t>
            </a:r>
            <a:r>
              <a:rPr lang="en-US" altLang="zh-CN" dirty="0"/>
              <a:t>0</a:t>
            </a:r>
            <a:r>
              <a:rPr lang="zh-CN" altLang="en-US" dirty="0"/>
              <a:t>位置的个数</a:t>
            </a:r>
            <a:endParaRPr lang="en-US" altLang="zh-CN" dirty="0"/>
          </a:p>
          <a:p>
            <a:endParaRPr lang="en-US" altLang="zh-CN" dirty="0"/>
          </a:p>
          <a:p>
            <a:r>
              <a:rPr lang="zh-CN" altLang="en-US" dirty="0"/>
              <a:t>总复杂度</a:t>
            </a:r>
            <a:r>
              <a:rPr lang="en-US" altLang="zh-CN" dirty="0"/>
              <a:t>O( (</a:t>
            </a:r>
            <a:r>
              <a:rPr lang="en-US" altLang="zh-CN" dirty="0" err="1"/>
              <a:t>n+m</a:t>
            </a:r>
            <a:r>
              <a:rPr lang="en-US" altLang="zh-CN" dirty="0"/>
              <a:t>)</a:t>
            </a:r>
            <a:r>
              <a:rPr lang="en-US" altLang="zh-CN" dirty="0" err="1"/>
              <a:t>logn</a:t>
            </a:r>
            <a:r>
              <a:rPr lang="en-US" altLang="zh-CN" dirty="0"/>
              <a:t> )</a:t>
            </a:r>
            <a:endParaRPr lang="en-US" altLang="zh-CN" dirty="0"/>
          </a:p>
          <a:p>
            <a:endParaRPr lang="en-US" altLang="zh-CN" dirty="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Bzoj3159 </a:t>
            </a:r>
            <a:r>
              <a:rPr lang="zh-CN" altLang="en-US" dirty="0"/>
              <a:t>决战</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757567"/>
            <a:ext cx="5990133" cy="5100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使用树链剖分，每次操作可以找出</a:t>
            </a:r>
            <a:r>
              <a:rPr lang="en-US" altLang="zh-CN" dirty="0" err="1"/>
              <a:t>logn</a:t>
            </a:r>
            <a:r>
              <a:rPr lang="zh-CN" altLang="en-US" dirty="0"/>
              <a:t>段</a:t>
            </a:r>
            <a:r>
              <a:rPr lang="en-US" altLang="zh-CN" dirty="0"/>
              <a:t>DFS</a:t>
            </a:r>
            <a:r>
              <a:rPr lang="zh-CN" altLang="en-US" dirty="0"/>
              <a:t>序区间</a:t>
            </a:r>
            <a:endParaRPr lang="en-US" altLang="zh-CN" dirty="0"/>
          </a:p>
          <a:p>
            <a:r>
              <a:rPr lang="zh-CN" altLang="en-US" dirty="0"/>
              <a:t>然后使用平衡树维护</a:t>
            </a:r>
            <a:r>
              <a:rPr lang="en-US" altLang="zh-CN" dirty="0"/>
              <a:t>DFS</a:t>
            </a:r>
            <a:r>
              <a:rPr lang="zh-CN" altLang="en-US" dirty="0"/>
              <a:t>序，每次即进行</a:t>
            </a:r>
            <a:r>
              <a:rPr lang="en-US" altLang="zh-CN" dirty="0"/>
              <a:t>O(</a:t>
            </a:r>
            <a:r>
              <a:rPr lang="en-US" altLang="zh-CN" dirty="0" err="1"/>
              <a:t>logn</a:t>
            </a:r>
            <a:r>
              <a:rPr lang="en-US" altLang="zh-CN" dirty="0"/>
              <a:t>)</a:t>
            </a:r>
            <a:r>
              <a:rPr lang="zh-CN" altLang="en-US" dirty="0"/>
              <a:t>次分裂合并</a:t>
            </a:r>
            <a:endParaRPr lang="en-US" altLang="zh-CN" dirty="0"/>
          </a:p>
          <a:p>
            <a:r>
              <a:rPr lang="zh-CN" altLang="en-US" dirty="0"/>
              <a:t>然后按顺序拼回去即可</a:t>
            </a:r>
            <a:endParaRPr lang="en-US" altLang="zh-CN" dirty="0"/>
          </a:p>
          <a:p>
            <a:endParaRPr lang="en-US" altLang="zh-CN" dirty="0"/>
          </a:p>
          <a:p>
            <a:r>
              <a:rPr lang="zh-CN" altLang="en-US" dirty="0"/>
              <a:t>总时间复杂度</a:t>
            </a:r>
            <a:r>
              <a:rPr lang="en-US" altLang="zh-CN" dirty="0"/>
              <a:t>O(n+mlog^2n)</a:t>
            </a:r>
            <a:endParaRPr lang="en-US" altLang="zh-CN"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使用两棵</a:t>
            </a:r>
            <a:r>
              <a:rPr lang="en-US" altLang="zh-CN" dirty="0" err="1"/>
              <a:t>lct</a:t>
            </a:r>
            <a:r>
              <a:rPr lang="zh-CN" altLang="en-US" dirty="0"/>
              <a:t>，一棵</a:t>
            </a:r>
            <a:r>
              <a:rPr lang="en-US" altLang="zh-CN" dirty="0" err="1"/>
              <a:t>lct</a:t>
            </a:r>
            <a:r>
              <a:rPr lang="zh-CN" altLang="en-US" dirty="0"/>
              <a:t>维护树的形态另一棵维护权值</a:t>
            </a:r>
            <a:endParaRPr lang="en-US" altLang="zh-CN" dirty="0"/>
          </a:p>
          <a:p>
            <a:r>
              <a:rPr lang="zh-CN" altLang="en-US" dirty="0"/>
              <a:t>维护权值的</a:t>
            </a:r>
            <a:r>
              <a:rPr lang="en-US" altLang="zh-CN" dirty="0" err="1"/>
              <a:t>lct</a:t>
            </a:r>
            <a:r>
              <a:rPr lang="zh-CN" altLang="en-US" dirty="0"/>
              <a:t>其实就是一堆</a:t>
            </a:r>
            <a:r>
              <a:rPr lang="en-US" altLang="zh-CN" dirty="0"/>
              <a:t>splay</a:t>
            </a:r>
            <a:r>
              <a:rPr lang="zh-CN" altLang="en-US" dirty="0"/>
              <a:t>，这里不维护任何虚边相关信息，然后在这里打区间翻转标记</a:t>
            </a:r>
            <a:endParaRPr lang="en-US" altLang="zh-CN" dirty="0"/>
          </a:p>
          <a:p>
            <a:r>
              <a:rPr lang="zh-CN" altLang="en-US" dirty="0"/>
              <a:t>这样权值</a:t>
            </a:r>
            <a:r>
              <a:rPr lang="en-US" altLang="zh-CN" dirty="0"/>
              <a:t>splay</a:t>
            </a:r>
            <a:r>
              <a:rPr lang="zh-CN" altLang="en-US" dirty="0"/>
              <a:t>上的维护极长重链的节点对应</a:t>
            </a:r>
            <a:r>
              <a:rPr lang="en-US" altLang="zh-CN" dirty="0" err="1"/>
              <a:t>lct</a:t>
            </a:r>
            <a:r>
              <a:rPr lang="zh-CN" altLang="en-US" dirty="0"/>
              <a:t>上</a:t>
            </a:r>
            <a:r>
              <a:rPr lang="en-US" altLang="zh-CN" dirty="0"/>
              <a:t>splay</a:t>
            </a:r>
            <a:r>
              <a:rPr lang="zh-CN" altLang="en-US" dirty="0"/>
              <a:t>维护极长重链的节点</a:t>
            </a:r>
            <a:endParaRPr lang="en-US" altLang="zh-CN" dirty="0"/>
          </a:p>
          <a:p>
            <a:r>
              <a:rPr lang="zh-CN" altLang="en-US" dirty="0"/>
              <a:t>问题是这个东西权值</a:t>
            </a:r>
            <a:r>
              <a:rPr lang="en-US" altLang="zh-CN" dirty="0"/>
              <a:t>splay</a:t>
            </a:r>
            <a:r>
              <a:rPr lang="zh-CN" altLang="en-US" dirty="0"/>
              <a:t>区间翻转的时候不交换左右儿子的虚边，形态</a:t>
            </a:r>
            <a:r>
              <a:rPr lang="en-US" altLang="zh-CN" dirty="0" err="1"/>
              <a:t>lct</a:t>
            </a:r>
            <a:r>
              <a:rPr lang="zh-CN" altLang="en-US" dirty="0"/>
              <a:t>区间翻转的时候交换了，这里势能对不上</a:t>
            </a:r>
            <a:endParaRPr lang="en-US" altLang="zh-CN" dirty="0"/>
          </a:p>
          <a:p>
            <a:r>
              <a:rPr lang="zh-CN" altLang="en-US" dirty="0"/>
              <a:t>网上说这玩意是</a:t>
            </a:r>
            <a:r>
              <a:rPr lang="en-US" altLang="zh-CN" dirty="0"/>
              <a:t>1log</a:t>
            </a:r>
            <a:r>
              <a:rPr lang="zh-CN" altLang="en-US" dirty="0"/>
              <a:t>的都证都没证，实际上证不了，都在瞎口胡</a:t>
            </a:r>
            <a:endParaRPr lang="en-US" altLang="zh-CN" dirty="0"/>
          </a:p>
          <a:p>
            <a:r>
              <a:rPr lang="zh-CN" altLang="en-US" dirty="0"/>
              <a:t>又是个</a:t>
            </a:r>
            <a:r>
              <a:rPr lang="en-US" altLang="zh-CN" dirty="0"/>
              <a:t>1log</a:t>
            </a:r>
            <a:r>
              <a:rPr lang="zh-CN" altLang="en-US" dirty="0"/>
              <a:t>下界</a:t>
            </a:r>
            <a:r>
              <a:rPr lang="en-US" altLang="zh-CN" dirty="0"/>
              <a:t>2log</a:t>
            </a:r>
            <a:r>
              <a:rPr lang="zh-CN" altLang="en-US" dirty="0"/>
              <a:t>上界证不了卡不掉的天坑</a:t>
            </a:r>
            <a:endParaRPr lang="zh-CN" altLang="en-US" dirty="0"/>
          </a:p>
        </p:txBody>
      </p:sp>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UNIT_PLACING_PICTURE_USER_VIEWPORT" val="{&quot;height&quot;:7035,&quot;width&quot;:18510}"/>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UNIT_PLACING_PICTURE_USER_VIEWPORT" val="{&quot;height&quot;:10799.99842519685,&quot;width&quot;:6461.768503937008}"/>
</p:tagLst>
</file>

<file path=ppt/tags/tag8.xml><?xml version="1.0" encoding="utf-8"?>
<p:tagLst xmlns:p="http://schemas.openxmlformats.org/presentationml/2006/main">
  <p:tag name="KSO_WM_UNIT_PLACING_PICTURE_USER_VIEWPORT" val="{&quot;height&quot;:10800,&quot;width&quot;:6982.324409448819}"/>
</p:tagLst>
</file>

<file path=ppt/tags/tag9.xml><?xml version="1.0" encoding="utf-8"?>
<p:tagLst xmlns:p="http://schemas.openxmlformats.org/presentationml/2006/main">
  <p:tag name="KSO_WPP_MARK_KEY" val="d020f0ad-5c15-4582-9ad6-ef46aaea1da3"/>
  <p:tag name="COMMONDATA" val="eyJoZGlkIjoiNTIwNDJiYTdhNzQxZDA4MTgxMDc3YmZjNzFjZDAxMm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13888</Words>
  <Application>WPS 演示</Application>
  <PresentationFormat>宽屏</PresentationFormat>
  <Paragraphs>880</Paragraphs>
  <Slides>144</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144</vt:i4>
      </vt:variant>
    </vt:vector>
  </HeadingPairs>
  <TitlesOfParts>
    <vt:vector size="157" baseType="lpstr">
      <vt:lpstr>Arial</vt:lpstr>
      <vt:lpstr>宋体</vt:lpstr>
      <vt:lpstr>Wingdings</vt:lpstr>
      <vt:lpstr>等线 Light</vt:lpstr>
      <vt:lpstr>等线</vt:lpstr>
      <vt:lpstr>微软雅黑</vt:lpstr>
      <vt:lpstr>Arial Unicode MS</vt:lpstr>
      <vt:lpstr>Calibri</vt:lpstr>
      <vt:lpstr>Office 主题​​</vt:lpstr>
      <vt:lpstr>Paint.Picture</vt:lpstr>
      <vt:lpstr>Paint.Picture</vt:lpstr>
      <vt:lpstr>Paint.Picture</vt:lpstr>
      <vt:lpstr>Paint.Picture</vt:lpstr>
      <vt:lpstr>树上问题</vt:lpstr>
      <vt:lpstr>DFS序</vt:lpstr>
      <vt:lpstr>DFS序</vt:lpstr>
      <vt:lpstr>DFS序</vt:lpstr>
      <vt:lpstr>经典问题</vt:lpstr>
      <vt:lpstr>Solution</vt:lpstr>
      <vt:lpstr>经典问题</vt:lpstr>
      <vt:lpstr>Solution</vt:lpstr>
      <vt:lpstr>CF383C</vt:lpstr>
      <vt:lpstr>Solution</vt:lpstr>
      <vt:lpstr>Solution</vt:lpstr>
      <vt:lpstr>Solution</vt:lpstr>
      <vt:lpstr>注意：</vt:lpstr>
      <vt:lpstr>BZOJ3306 树</vt:lpstr>
      <vt:lpstr>Solution</vt:lpstr>
      <vt:lpstr>Solution</vt:lpstr>
      <vt:lpstr>Solution</vt:lpstr>
      <vt:lpstr>树链剖分</vt:lpstr>
      <vt:lpstr>Luogu3128</vt:lpstr>
      <vt:lpstr>Solution</vt:lpstr>
      <vt:lpstr>Luogu1600 [NOIP2016 提高组] 天天爱跑步</vt:lpstr>
      <vt:lpstr>分析</vt:lpstr>
      <vt:lpstr>Solution</vt:lpstr>
      <vt:lpstr>Solution</vt:lpstr>
      <vt:lpstr>Solution</vt:lpstr>
      <vt:lpstr>Solution</vt:lpstr>
      <vt:lpstr>Luogu2680 [NOIP2015 提高组] 运输计划</vt:lpstr>
      <vt:lpstr>Solution</vt:lpstr>
      <vt:lpstr>Solution</vt:lpstr>
      <vt:lpstr>Solution</vt:lpstr>
      <vt:lpstr>Solution</vt:lpstr>
      <vt:lpstr>Luogu4216 [SCOI2015]情报传递</vt:lpstr>
      <vt:lpstr>Solution</vt:lpstr>
      <vt:lpstr>Solution</vt:lpstr>
      <vt:lpstr>Solution2</vt:lpstr>
      <vt:lpstr>洛谷 P5838 [USACO19DEC] Milk Visits G</vt:lpstr>
      <vt:lpstr>Solution</vt:lpstr>
      <vt:lpstr>hdu5692 snacks</vt:lpstr>
      <vt:lpstr>Solution</vt:lpstr>
      <vt:lpstr>Luogu4211 [LNOI2014]LCA</vt:lpstr>
      <vt:lpstr>Solution</vt:lpstr>
      <vt:lpstr>Solution</vt:lpstr>
      <vt:lpstr>Solution</vt:lpstr>
      <vt:lpstr>Luogu4219 [BJOI2014]大融合</vt:lpstr>
      <vt:lpstr>Solution</vt:lpstr>
      <vt:lpstr>Solution</vt:lpstr>
      <vt:lpstr>Solution</vt:lpstr>
      <vt:lpstr>Solution</vt:lpstr>
      <vt:lpstr>Luogu5354 [Ynoi2017]由乃的OJ</vt:lpstr>
      <vt:lpstr>Solution</vt:lpstr>
      <vt:lpstr>[HDU 5709] Claris Loves Painting</vt:lpstr>
      <vt:lpstr>Solution1</vt:lpstr>
      <vt:lpstr>Solution2</vt:lpstr>
      <vt:lpstr>LOJ6038. 「雅礼集训 2017 Day5」远行</vt:lpstr>
      <vt:lpstr>Solution</vt:lpstr>
      <vt:lpstr>51nod 1766 树上的最远点对</vt:lpstr>
      <vt:lpstr>Solution</vt:lpstr>
      <vt:lpstr>Codechef DGCD</vt:lpstr>
      <vt:lpstr>Solution</vt:lpstr>
      <vt:lpstr>Solution</vt:lpstr>
      <vt:lpstr>Luogu T11738</vt:lpstr>
      <vt:lpstr>Solution</vt:lpstr>
      <vt:lpstr>Solution</vt:lpstr>
      <vt:lpstr>Solution</vt:lpstr>
      <vt:lpstr>Wannafly 挑战赛 13F</vt:lpstr>
      <vt:lpstr>Solution</vt:lpstr>
      <vt:lpstr>Solution</vt:lpstr>
      <vt:lpstr>Codeforces 757G（弱化版）</vt:lpstr>
      <vt:lpstr>Solution</vt:lpstr>
      <vt:lpstr>Solution</vt:lpstr>
      <vt:lpstr>CF696E ...Wait for it...</vt:lpstr>
      <vt:lpstr>Solution1</vt:lpstr>
      <vt:lpstr>Solution2</vt:lpstr>
      <vt:lpstr>Luogu5314 [Ynoi2011]ODT（弱化版）</vt:lpstr>
      <vt:lpstr>Solution1</vt:lpstr>
      <vt:lpstr>Solution2</vt:lpstr>
      <vt:lpstr>Solution2</vt:lpstr>
      <vt:lpstr>Solution3</vt:lpstr>
      <vt:lpstr>Solution3</vt:lpstr>
      <vt:lpstr>Luogu8511 [Ynoi Easy Round 2021] TEST_68</vt:lpstr>
      <vt:lpstr>Solution</vt:lpstr>
      <vt:lpstr>Luogu4551 最长异或路径</vt:lpstr>
      <vt:lpstr>Solution</vt:lpstr>
      <vt:lpstr>Solution</vt:lpstr>
      <vt:lpstr>Luogu6072 『MdOI R1』Path</vt:lpstr>
      <vt:lpstr>Solution</vt:lpstr>
      <vt:lpstr>Solution</vt:lpstr>
      <vt:lpstr>Solution</vt:lpstr>
      <vt:lpstr>Solution</vt:lpstr>
      <vt:lpstr>LOJ 6276</vt:lpstr>
      <vt:lpstr>Solution</vt:lpstr>
      <vt:lpstr>Solution</vt:lpstr>
      <vt:lpstr>Solution</vt:lpstr>
      <vt:lpstr>矩形面积并</vt:lpstr>
      <vt:lpstr>Solution</vt:lpstr>
      <vt:lpstr>Solution</vt:lpstr>
      <vt:lpstr>Bzoj3159 决战</vt:lpstr>
      <vt:lpstr>Solution1</vt:lpstr>
      <vt:lpstr>Solution2</vt:lpstr>
      <vt:lpstr>LOJ6498. 「雅礼集训 2018 Day2」农民</vt:lpstr>
      <vt:lpstr>Solution</vt:lpstr>
      <vt:lpstr>CF536E Tavas on the Path</vt:lpstr>
      <vt:lpstr>Solution</vt:lpstr>
      <vt:lpstr>CF960H Santa's Gift</vt:lpstr>
      <vt:lpstr>Solution</vt:lpstr>
      <vt:lpstr>CF1344E Train Tracks</vt:lpstr>
      <vt:lpstr>Solution</vt:lpstr>
      <vt:lpstr>Solution</vt:lpstr>
      <vt:lpstr>Solution</vt:lpstr>
      <vt:lpstr>CF482E ELCA</vt:lpstr>
      <vt:lpstr>Solution</vt:lpstr>
      <vt:lpstr>未公开题目</vt:lpstr>
      <vt:lpstr>Solution</vt:lpstr>
      <vt:lpstr>Meta Hacker Cup 2022 Final Round D</vt:lpstr>
      <vt:lpstr>Solution</vt:lpstr>
      <vt:lpstr>Solution</vt:lpstr>
      <vt:lpstr>Solution</vt:lpstr>
      <vt:lpstr>CF1017G The Tree</vt:lpstr>
      <vt:lpstr>Solution</vt:lpstr>
      <vt:lpstr>Solution</vt:lpstr>
      <vt:lpstr>Solution</vt:lpstr>
      <vt:lpstr>Luogu7880 [Ynoi2006] rldcot</vt:lpstr>
      <vt:lpstr>Solution</vt:lpstr>
      <vt:lpstr>Luogu8528 [Ynoi2003] 铃原露露</vt:lpstr>
      <vt:lpstr>Solution</vt:lpstr>
      <vt:lpstr>CF1062E Company</vt:lpstr>
      <vt:lpstr>Solution</vt:lpstr>
      <vt:lpstr>CF176E Archaeology</vt:lpstr>
      <vt:lpstr>Solution</vt:lpstr>
      <vt:lpstr>Solution</vt:lpstr>
      <vt:lpstr>Luogu6071 『MdOI R1』Treequery</vt:lpstr>
      <vt:lpstr>Solution</vt:lpstr>
      <vt:lpstr>Solution</vt:lpstr>
      <vt:lpstr>山东省队集训2019的题</vt:lpstr>
      <vt:lpstr>Solution</vt:lpstr>
      <vt:lpstr>THUSC2022 D1T4 字符树</vt:lpstr>
      <vt:lpstr>Solution</vt:lpstr>
      <vt:lpstr>Solution</vt:lpstr>
      <vt:lpstr>LOJ3676. 「北大集训 2021」小明的树</vt:lpstr>
      <vt:lpstr>Solution</vt:lpstr>
      <vt:lpstr>Solution</vt:lpstr>
      <vt:lpstr>Solution</vt:lpstr>
      <vt:lpstr>Solution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 Chengze</dc:creator>
  <cp:lastModifiedBy>WPS_1666774866</cp:lastModifiedBy>
  <cp:revision>180</cp:revision>
  <dcterms:created xsi:type="dcterms:W3CDTF">2020-06-19T13:22:00Z</dcterms:created>
  <dcterms:modified xsi:type="dcterms:W3CDTF">2024-11-09T02:40:17Z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19C8FE64E9E74F808E3D36A19B11A2E5</vt:lpwstr>
  </property>
  <property fmtid="{D5CDD505-2E9C-101B-9397-08002B2CF9AE}" pid="3" name="KSOProductBuildVer">
    <vt:lpwstr>2052-12.1.0.18608</vt:lpwstr>
  </property>
</Properties>
</file>